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sldIdLst>
    <p:sldId id="257" r:id="rId2"/>
    <p:sldId id="264" r:id="rId3"/>
    <p:sldId id="269" r:id="rId4"/>
    <p:sldId id="271" r:id="rId5"/>
    <p:sldId id="259" r:id="rId6"/>
    <p:sldId id="260" r:id="rId7"/>
    <p:sldId id="261" r:id="rId8"/>
    <p:sldId id="274" r:id="rId9"/>
    <p:sldId id="273" r:id="rId10"/>
    <p:sldId id="275" r:id="rId11"/>
    <p:sldId id="276" r:id="rId12"/>
    <p:sldId id="277" r:id="rId13"/>
    <p:sldId id="281" r:id="rId14"/>
    <p:sldId id="282" r:id="rId15"/>
    <p:sldId id="280" r:id="rId16"/>
    <p:sldId id="283" r:id="rId17"/>
    <p:sldId id="279" r:id="rId18"/>
    <p:sldId id="284" r:id="rId19"/>
    <p:sldId id="285" r:id="rId20"/>
    <p:sldId id="305" r:id="rId21"/>
    <p:sldId id="286" r:id="rId22"/>
    <p:sldId id="287" r:id="rId23"/>
    <p:sldId id="288" r:id="rId24"/>
    <p:sldId id="289" r:id="rId25"/>
    <p:sldId id="306" r:id="rId26"/>
    <p:sldId id="310" r:id="rId27"/>
    <p:sldId id="307" r:id="rId28"/>
    <p:sldId id="290" r:id="rId29"/>
    <p:sldId id="308" r:id="rId30"/>
    <p:sldId id="291" r:id="rId31"/>
    <p:sldId id="292" r:id="rId32"/>
    <p:sldId id="293" r:id="rId33"/>
    <p:sldId id="309" r:id="rId34"/>
    <p:sldId id="312" r:id="rId35"/>
    <p:sldId id="313" r:id="rId36"/>
    <p:sldId id="314" r:id="rId37"/>
    <p:sldId id="272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30" r:id="rId65"/>
    <p:sldId id="311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263" r:id="rId8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C84E"/>
    <a:srgbClr val="3F576C"/>
    <a:srgbClr val="A4E27E"/>
    <a:srgbClr val="88DA58"/>
    <a:srgbClr val="F7F7F7"/>
    <a:srgbClr val="174A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4" autoAdjust="0"/>
    <p:restoredTop sz="78649" autoAdjust="0"/>
  </p:normalViewPr>
  <p:slideViewPr>
    <p:cSldViewPr snapToGrid="0">
      <p:cViewPr varScale="1">
        <p:scale>
          <a:sx n="86" d="100"/>
          <a:sy n="86" d="100"/>
        </p:scale>
        <p:origin x="1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A3F31-2814-40AE-8E10-89D6E013EFF5}" type="datetimeFigureOut">
              <a:rPr lang="ko-KR" altLang="en-US" smtClean="0"/>
              <a:t>2021. 6. 10.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82E57-A64C-4A7E-BB6F-DB2927DDCF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15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음원 </a:t>
            </a:r>
            <a:r>
              <a:rPr kumimoji="1" lang="ko-KR" altLang="en-US"/>
              <a:t>차트 분석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51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수집부분입니다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데이터를 객체 형태로 </a:t>
            </a:r>
            <a:r>
              <a:rPr lang="ko-KR" altLang="en-US" dirty="0" err="1"/>
              <a:t>저장해놓기</a:t>
            </a:r>
            <a:r>
              <a:rPr lang="ko-KR" altLang="en-US" dirty="0"/>
              <a:t> 위해 앞서 </a:t>
            </a:r>
            <a:r>
              <a:rPr lang="ko-KR" altLang="en-US" dirty="0" err="1"/>
              <a:t>설명드린</a:t>
            </a:r>
            <a:r>
              <a:rPr lang="ko-KR" altLang="en-US" dirty="0"/>
              <a:t> 컬럼들을 인스턴스 변수로 갖는 노래 클래스와 가수 클래스를 정의했습니다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79F4-DE10-441A-9B4C-BE7012ADB99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403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 </a:t>
            </a:r>
            <a:r>
              <a:rPr lang="ko-KR" altLang="en-US" dirty="0" err="1"/>
              <a:t>셀레니움을</a:t>
            </a:r>
            <a:r>
              <a:rPr lang="ko-KR" altLang="en-US" dirty="0"/>
              <a:t> 사용하여 실질적인 </a:t>
            </a:r>
            <a:r>
              <a:rPr lang="ko-KR" altLang="en-US" dirty="0" err="1"/>
              <a:t>크롤링을</a:t>
            </a:r>
            <a:r>
              <a:rPr lang="ko-KR" altLang="en-US" dirty="0"/>
              <a:t> 진행했습니다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멜론 차트파인더의 월간 차트의 </a:t>
            </a:r>
            <a:r>
              <a:rPr lang="en-US" altLang="ko-KR" dirty="0"/>
              <a:t>Top 100</a:t>
            </a:r>
            <a:r>
              <a:rPr lang="ko-KR" altLang="en-US" dirty="0"/>
              <a:t>에 있는 각 노래의 </a:t>
            </a:r>
            <a:r>
              <a:rPr lang="en-US" altLang="ko-KR" dirty="0"/>
              <a:t>id </a:t>
            </a:r>
            <a:r>
              <a:rPr lang="ko-KR" altLang="en-US" dirty="0"/>
              <a:t>값을 이용해서 자세한 곡 정보 페이지로 이동합니다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키워드를 제외한 변수들을 순차적으로 객체에 넣은 뒤 결과를 반환할 리스트에 저장했습니다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79F4-DE10-441A-9B4C-BE7012ADB99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100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크롤링하는 과정에서</a:t>
            </a:r>
            <a:r>
              <a:rPr lang="en-US" altLang="ko-KR" dirty="0"/>
              <a:t>, </a:t>
            </a:r>
            <a:r>
              <a:rPr lang="ko-KR" altLang="en-US" dirty="0"/>
              <a:t>멜론 사이트에 한 번에 너무 많이 접근을 하게 되면 잠시 </a:t>
            </a:r>
            <a:r>
              <a:rPr lang="en-US" altLang="ko-KR" dirty="0"/>
              <a:t>IP</a:t>
            </a:r>
            <a:r>
              <a:rPr lang="ko-KR" altLang="en-US" dirty="0"/>
              <a:t>가 차단되는 이슈가 발생했습니다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4</a:t>
            </a:r>
            <a:r>
              <a:rPr lang="ko-KR" altLang="en-US" dirty="0"/>
              <a:t>시간에 </a:t>
            </a:r>
            <a:r>
              <a:rPr lang="en-US" altLang="ko-KR" dirty="0"/>
              <a:t>300</a:t>
            </a:r>
            <a:r>
              <a:rPr lang="ko-KR" altLang="en-US" dirty="0" err="1"/>
              <a:t>곡씩</a:t>
            </a:r>
            <a:r>
              <a:rPr lang="ko-KR" altLang="en-US" dirty="0"/>
              <a:t> 수집을 진행해야 됐고</a:t>
            </a:r>
            <a:r>
              <a:rPr lang="en-US" altLang="ko-KR" dirty="0"/>
              <a:t>, </a:t>
            </a:r>
            <a:r>
              <a:rPr lang="ko-KR" altLang="en-US" dirty="0"/>
              <a:t>그래서 객체들을 저장하기 위해 피클 파일을 사용했습니다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조원 모두 함께 수집에 전념하여 년도별로 피클 파일을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79F4-DE10-441A-9B4C-BE7012ADB99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092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가수들의 정보를 만들기 위해 수집한 데이터에서 가수들의 이름을 추출했습니다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중복된 </a:t>
            </a:r>
            <a:r>
              <a:rPr lang="en-US" altLang="ko-KR" dirty="0"/>
              <a:t>Row</a:t>
            </a:r>
            <a:r>
              <a:rPr lang="ko-KR" altLang="en-US" dirty="0"/>
              <a:t>는 필요하지 않기 때문에</a:t>
            </a:r>
            <a:r>
              <a:rPr lang="en-US" altLang="ko-KR" dirty="0"/>
              <a:t>, set</a:t>
            </a:r>
            <a:r>
              <a:rPr lang="ko-KR" altLang="en-US" dirty="0"/>
              <a:t>를 사용해서 중복을 제거한 뒤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다시 피클을 통해 가수들의 이름을 담은 리스트를 저장해주었습니다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838</a:t>
            </a:r>
            <a:r>
              <a:rPr lang="ko-KR" altLang="en-US" dirty="0"/>
              <a:t>팀의 가수가 추출되었습니다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79F4-DE10-441A-9B4C-BE7012ADB99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859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노래를 수집한 것과 비슷하게 가수의 데이터도 추출했습니다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멜론의 검색에 가수명을 입력하여</a:t>
            </a:r>
            <a:r>
              <a:rPr lang="en-US" altLang="ko-KR" dirty="0"/>
              <a:t>, </a:t>
            </a:r>
            <a:r>
              <a:rPr lang="ko-KR" altLang="en-US" dirty="0"/>
              <a:t>필요한 변수들을 얻어냈습니다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여기서도 이슈가 발생하여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놓고 천천히 수집을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79F4-DE10-441A-9B4C-BE7012ADB99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025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가사에서 핵심 키워드를 추출하기 위해서</a:t>
            </a:r>
            <a:r>
              <a:rPr lang="en-US" altLang="ko-KR" dirty="0"/>
              <a:t>, </a:t>
            </a:r>
            <a:r>
              <a:rPr lang="ko-KR" altLang="en-US" dirty="0"/>
              <a:t>가사를 문장 단위로 리스트로 분리한 뒤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코모란을</a:t>
            </a:r>
            <a:r>
              <a:rPr lang="ko-KR" altLang="en-US" dirty="0"/>
              <a:t> 활용하여 품사를 </a:t>
            </a:r>
            <a:r>
              <a:rPr lang="ko-KR" altLang="en-US" dirty="0" err="1"/>
              <a:t>태깅</a:t>
            </a:r>
            <a:r>
              <a:rPr lang="ko-KR" altLang="en-US" dirty="0"/>
              <a:t> 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/>
              <a:t>영어 단어는 모두 </a:t>
            </a:r>
            <a:r>
              <a:rPr lang="en-US" altLang="ko-KR" dirty="0"/>
              <a:t>SL</a:t>
            </a:r>
            <a:r>
              <a:rPr lang="ko-KR" altLang="en-US" dirty="0"/>
              <a:t>으로 </a:t>
            </a:r>
            <a:r>
              <a:rPr lang="ko-KR" altLang="en-US" dirty="0" err="1"/>
              <a:t>태깅되어서</a:t>
            </a:r>
            <a:r>
              <a:rPr lang="en-US" altLang="ko-KR" dirty="0"/>
              <a:t>, </a:t>
            </a:r>
            <a:r>
              <a:rPr lang="ko-KR" altLang="en-US" dirty="0"/>
              <a:t>영어들은 모두 </a:t>
            </a:r>
            <a:r>
              <a:rPr lang="en-US" altLang="ko-KR" dirty="0" err="1"/>
              <a:t>nltk</a:t>
            </a:r>
            <a:r>
              <a:rPr lang="ko-KR" altLang="en-US" dirty="0"/>
              <a:t>를 사용하여 한번 더 </a:t>
            </a:r>
            <a:r>
              <a:rPr lang="ko-KR" altLang="en-US" dirty="0" err="1"/>
              <a:t>태깅</a:t>
            </a:r>
            <a:r>
              <a:rPr lang="ko-KR" altLang="en-US" dirty="0"/>
              <a:t> 작업을 진행했습니다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토크나이저에서는</a:t>
            </a:r>
            <a:r>
              <a:rPr lang="ko-KR" altLang="en-US" dirty="0"/>
              <a:t> 한국어는 일반 명사와 고유 명사를 추출하며</a:t>
            </a:r>
            <a:r>
              <a:rPr lang="en-US" altLang="ko-KR" dirty="0"/>
              <a:t>, </a:t>
            </a:r>
            <a:r>
              <a:rPr lang="ko-KR" altLang="en-US" dirty="0"/>
              <a:t>영어에서는 명사</a:t>
            </a:r>
            <a:r>
              <a:rPr lang="en-US" altLang="ko-KR" dirty="0"/>
              <a:t>, </a:t>
            </a:r>
            <a:r>
              <a:rPr lang="ko-KR" altLang="en-US" dirty="0"/>
              <a:t>형용사를 추출했습니다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79F4-DE10-441A-9B4C-BE7012ADB99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82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만들어진 단어의 리스트를 </a:t>
            </a:r>
            <a:r>
              <a:rPr lang="ko-KR" altLang="en-US" dirty="0" err="1"/>
              <a:t>사이킷런의</a:t>
            </a:r>
            <a:r>
              <a:rPr lang="ko-KR" altLang="en-US" dirty="0"/>
              <a:t> 희소 행렬을 사용하여 단어 사전으로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 err="1"/>
              <a:t>pagerank</a:t>
            </a:r>
            <a:r>
              <a:rPr lang="en-US" altLang="ko-KR" dirty="0"/>
              <a:t> </a:t>
            </a:r>
            <a:r>
              <a:rPr lang="ko-KR" altLang="en-US" dirty="0"/>
              <a:t>알고리즘을 적용하여 단어들에게 랭킹을 매겨주었습니다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가장 값이 높은 </a:t>
            </a:r>
            <a:r>
              <a:rPr lang="en-US" altLang="ko-KR" dirty="0"/>
              <a:t>5</a:t>
            </a:r>
            <a:r>
              <a:rPr lang="ko-KR" altLang="en-US" dirty="0"/>
              <a:t>개를 뽑아서 주요 키워드로 선정했습니다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79F4-DE10-441A-9B4C-BE7012ADB99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339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 피클파일을 </a:t>
            </a:r>
            <a:r>
              <a:rPr lang="en-US" altLang="ko-KR" dirty="0"/>
              <a:t>csv </a:t>
            </a:r>
            <a:r>
              <a:rPr lang="ko-KR" altLang="en-US" dirty="0"/>
              <a:t>파일로 변환해주는 작업을 수행하여</a:t>
            </a:r>
            <a:endParaRPr lang="en-US" altLang="ko-KR" dirty="0"/>
          </a:p>
          <a:p>
            <a:r>
              <a:rPr lang="ko-KR" altLang="en-US" dirty="0"/>
              <a:t>결과적으로 다음과 같은 음악 데이터와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79F4-DE10-441A-9B4C-BE7012ADB99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78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가수 데이터를 </a:t>
            </a:r>
            <a:r>
              <a:rPr lang="en-US" altLang="ko-KR" dirty="0"/>
              <a:t>csv</a:t>
            </a:r>
            <a:r>
              <a:rPr lang="ko-KR" altLang="en-US" dirty="0"/>
              <a:t>로 확보하여</a:t>
            </a:r>
            <a:r>
              <a:rPr lang="en-US" altLang="ko-KR" dirty="0"/>
              <a:t>, </a:t>
            </a:r>
            <a:r>
              <a:rPr lang="ko-KR" altLang="en-US" dirty="0" err="1"/>
              <a:t>하둡</a:t>
            </a:r>
            <a:r>
              <a:rPr lang="ko-KR" altLang="en-US" dirty="0"/>
              <a:t> </a:t>
            </a:r>
            <a:r>
              <a:rPr lang="en-US" altLang="ko-KR" dirty="0"/>
              <a:t>HDFS</a:t>
            </a:r>
            <a:r>
              <a:rPr lang="ko-KR" altLang="en-US" dirty="0"/>
              <a:t>에 적재할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79F4-DE10-441A-9B4C-BE7012ADB99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090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팀이 진행한 분석 주제는 크게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첫 번째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장르별과 연도별 인기있는 아티스트 형태</a:t>
            </a:r>
            <a:endParaRPr kumimoji="1" lang="en-US" altLang="ko-KR" dirty="0"/>
          </a:p>
          <a:p>
            <a:r>
              <a:rPr kumimoji="1" lang="ko-KR" altLang="en-US" dirty="0"/>
              <a:t>두 번째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장르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연도에 따라 가사에서 가장 많이 사용된 키워드</a:t>
            </a:r>
            <a:endParaRPr kumimoji="1" lang="en-US" altLang="ko-KR" dirty="0"/>
          </a:p>
          <a:p>
            <a:r>
              <a:rPr kumimoji="1" lang="ko-KR" altLang="en-US" dirty="0"/>
              <a:t>세 번째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가사의 키워드 </a:t>
            </a:r>
            <a:r>
              <a:rPr kumimoji="1" lang="ko-KR" altLang="en-US" dirty="0" err="1"/>
              <a:t>유사도에</a:t>
            </a:r>
            <a:r>
              <a:rPr kumimoji="1" lang="ko-KR" altLang="en-US" dirty="0"/>
              <a:t> 따른 노래 추천</a:t>
            </a:r>
            <a:endParaRPr kumimoji="1" lang="en-US" altLang="ko-KR" dirty="0"/>
          </a:p>
          <a:p>
            <a:r>
              <a:rPr kumimoji="1" lang="ko-KR" altLang="en-US" dirty="0"/>
              <a:t>네 번째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장르에 따른 앨범 이미지 채색 분석 입니다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01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 구성원 역할 분담</a:t>
            </a:r>
            <a:endParaRPr lang="en-US" altLang="ko-KR" dirty="0"/>
          </a:p>
          <a:p>
            <a:r>
              <a:rPr lang="ko-KR" altLang="en-US" dirty="0"/>
              <a:t>저희는 다 같이 데이터 수집을 진행하였고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각자 분석 주제를 정하여 분석을 한 후</a:t>
            </a:r>
            <a:r>
              <a:rPr lang="en-US" altLang="ko-KR" dirty="0"/>
              <a:t>,</a:t>
            </a:r>
            <a:r>
              <a:rPr lang="ko-KR" altLang="en-US" dirty="0"/>
              <a:t> 분석 부분에 대한 </a:t>
            </a:r>
            <a:r>
              <a:rPr lang="en-US" altLang="ko-KR" dirty="0"/>
              <a:t>PPT</a:t>
            </a:r>
            <a:r>
              <a:rPr lang="ko-KR" altLang="en-US" dirty="0" err="1"/>
              <a:t>를</a:t>
            </a:r>
            <a:r>
              <a:rPr lang="en-US" altLang="ko-KR" dirty="0"/>
              <a:t> </a:t>
            </a:r>
            <a:r>
              <a:rPr lang="ko-KR" altLang="en-US" dirty="0"/>
              <a:t>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분석은 크게 </a:t>
            </a:r>
            <a:r>
              <a:rPr lang="en-US" altLang="ko-KR" dirty="0"/>
              <a:t>4</a:t>
            </a:r>
            <a:r>
              <a:rPr lang="ko-KR" altLang="en-US" dirty="0"/>
              <a:t>가지 주제로 하여</a:t>
            </a:r>
            <a:r>
              <a:rPr lang="en-US" altLang="ko-KR" dirty="0"/>
              <a:t>,</a:t>
            </a:r>
            <a:r>
              <a:rPr lang="ko-KR" altLang="en-US" dirty="0"/>
              <a:t> 분석을 </a:t>
            </a:r>
            <a:r>
              <a:rPr lang="ko-KR" altLang="en-US"/>
              <a:t>맡지 않으신 한 분이 </a:t>
            </a:r>
            <a:r>
              <a:rPr lang="ko-KR" altLang="en-US" dirty="0"/>
              <a:t>시각화를 맡아주셨습니다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92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계절별 인기있는 아티스트 형태에 관한 분석을 진행하였습니다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큰 프로세스 먼저 설명 드리자면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번째로는 연도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계절별로 차트를 나눴습니다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번째로는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곡별로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인기의 수준을 계산하였습니다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 번째로는 아티스트별로 인기의 수준을 계산하였습니다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 번째로는  아티스트를 성별과 솔로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 여부에 따라 분류하여 평균 점수를 구하였습니다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47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연도별로 차트를 나눌 때에는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컬럼을 이용하여 필터링하였고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계절별로 차트를 나눌 때에는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month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컬럼을 이용하여 필터링하였습니다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632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곡 별로 인기의 척도를 판단하는 데는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곡의 차트 순위와 해당 순위에 머물렀던 기간을 파생 변수로 생성하여 계산하는 알고리즘을 만들었습니다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차트 수집을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했기 때문에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이전에 발매되어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차트인한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곡 인기 척도 계산에 노이즈가 생길 우려가 있어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이후로 발매된 곡들로 한정하는 과정을 거쳤습니다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해당 순위에 머물렀던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개월수를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파생변수로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생성하는 과정을 거쳤습니다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537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노래의 인기 척도를 계산하는 알고리즘 식입니다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차트 순위이고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100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 순으로 할당하였고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파생변수로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해당 순위에 머물렀던 개월 수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789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곡을 아티스트에 따라 그룹화하여 아티스트 인기 점수를 계산하였고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아티스트를 성별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솔로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 여부에 따라 그룹화하여 점수의 평균을 계산하였습니다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987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분석</a:t>
            </a:r>
            <a:r>
              <a:rPr kumimoji="1" lang="ko-KR" altLang="en-US" dirty="0"/>
              <a:t> 결과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13-16</a:t>
            </a:r>
            <a:r>
              <a:rPr kumimoji="1" lang="ko-KR" altLang="en-US" dirty="0"/>
              <a:t>년도 사이를 보시면 혼성 아티스트 붐이 일어났던 것으로 보이는 결과가 나왔고</a:t>
            </a:r>
            <a:r>
              <a:rPr kumimoji="1" lang="en-US" altLang="ko-KR" dirty="0"/>
              <a:t>,</a:t>
            </a:r>
            <a:endParaRPr kumimoji="1" lang="ko-Kore-KR" altLang="en-US" dirty="0"/>
          </a:p>
          <a:p>
            <a:r>
              <a:rPr kumimoji="1" lang="ko-KR" altLang="en-US" dirty="0"/>
              <a:t>대체적으로는 남성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여성 아티스트가 </a:t>
            </a:r>
            <a:r>
              <a:rPr kumimoji="1" lang="ko-KR" altLang="en-US" dirty="0" err="1"/>
              <a:t>번갈아가며</a:t>
            </a:r>
            <a:r>
              <a:rPr kumimoji="1" lang="ko-KR" altLang="en-US" dirty="0"/>
              <a:t> 인기가 있었는데</a:t>
            </a:r>
            <a:r>
              <a:rPr kumimoji="1" lang="en-US" altLang="ko-KR" dirty="0"/>
              <a:t>,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7725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 전부터는 대체적으로 남성 아티스트가 여성 아티스트보다 인기가 많다는 결과가 나왔습니다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543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아티스트의</a:t>
            </a:r>
            <a:r>
              <a:rPr kumimoji="1" lang="ko-KR" altLang="en-US" dirty="0"/>
              <a:t> 형태를 그룹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솔로로 나눠 </a:t>
            </a:r>
            <a:r>
              <a:rPr kumimoji="1" lang="ko-KR" altLang="en-US" dirty="0" err="1"/>
              <a:t>인기도를</a:t>
            </a:r>
            <a:r>
              <a:rPr kumimoji="1" lang="ko-KR" altLang="en-US" dirty="0"/>
              <a:t> 분석한 결과는 대체적으로 그룹 아티스트들이 솔로 아티스트보다 더 인기가 있는 것으로 나타났습니다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겨울에 발매된 앨범 빼고는 그룹 아티스트와 솔로 아티스트의 인기도 차이가 확연히 드러나는 것을 보실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680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아티스트의</a:t>
            </a:r>
            <a:r>
              <a:rPr kumimoji="1" lang="ko-KR" altLang="en-US" dirty="0"/>
              <a:t> 성별과 형태를 조합해봤을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혼성 그룹의 붐이 일어났던 시기가 있었고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2018</a:t>
            </a:r>
            <a:r>
              <a:rPr kumimoji="1" lang="ko-KR" altLang="en-US" dirty="0"/>
              <a:t>년 여름을 제외한 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년간은 남성 그룹이 가장 인기가 많았습니다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138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연도별로 아티스트 인기도 점수를 구하여 상위권을 차지한 아티스트들의 목록도 뽑아봤습니다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시각화 후 여기서 발견할 수 있었던 흥미로운 결과는 방탄소년단이 </a:t>
            </a:r>
            <a:r>
              <a:rPr kumimoji="1" lang="en-US" altLang="ko-KR" dirty="0"/>
              <a:t>2016</a:t>
            </a:r>
            <a:r>
              <a:rPr kumimoji="1" lang="ko-KR" altLang="en-US" dirty="0"/>
              <a:t>년도부터 상위권에 들어 꾸준히 인기도가 증가하고 있는 것을 보실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남성 그룹이 계속 인기 점수가 높았던 것을 보면 이의 영향이 있던 것으로 분석되어집니다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867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 투표를 통해 프로젝트 주제를 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주제 후보는 중간 프로젝트를 통해 개개인이 구상했던 주제들입니다</a:t>
            </a:r>
            <a:r>
              <a:rPr lang="en-US" altLang="ko-KR" dirty="0"/>
              <a:t>. ‘</a:t>
            </a:r>
            <a:r>
              <a:rPr lang="ko-KR" altLang="en-US" dirty="0"/>
              <a:t>음원 데이터를 활용한 차트 분석</a:t>
            </a:r>
            <a:r>
              <a:rPr lang="en-US" altLang="ko-KR" dirty="0"/>
              <a:t>‘, ‘</a:t>
            </a:r>
            <a:r>
              <a:rPr lang="ko-KR" altLang="en-US" dirty="0"/>
              <a:t>유튜브 제목 분석을 통한 조회수 높이기</a:t>
            </a:r>
            <a:r>
              <a:rPr lang="en-US" altLang="ko-KR" dirty="0"/>
              <a:t>’, ‘</a:t>
            </a:r>
            <a:r>
              <a:rPr lang="ko-KR" altLang="en-US" dirty="0"/>
              <a:t>퀸즈 룰</a:t>
            </a:r>
            <a:r>
              <a:rPr lang="en-US" altLang="ko-KR" dirty="0"/>
              <a:t>’, ‘</a:t>
            </a:r>
            <a:r>
              <a:rPr lang="en-US" altLang="ko-KR" dirty="0" err="1"/>
              <a:t>mbti</a:t>
            </a:r>
            <a:r>
              <a:rPr lang="en-US" altLang="ko-KR" dirty="0"/>
              <a:t> </a:t>
            </a:r>
            <a:r>
              <a:rPr lang="ko-KR" altLang="en-US" dirty="0"/>
              <a:t>기반 </a:t>
            </a:r>
            <a:r>
              <a:rPr lang="ko-KR" altLang="en-US" dirty="0" err="1"/>
              <a:t>레딧</a:t>
            </a:r>
            <a:r>
              <a:rPr lang="ko-KR" altLang="en-US" dirty="0"/>
              <a:t> 사용자 분</a:t>
            </a:r>
            <a:r>
              <a:rPr lang="en-US" altLang="ko-KR" dirty="0"/>
              <a:t>’</a:t>
            </a:r>
            <a:r>
              <a:rPr lang="ko-KR" altLang="en-US" dirty="0"/>
              <a:t>석</a:t>
            </a:r>
            <a:r>
              <a:rPr lang="en-US" altLang="ko-KR" dirty="0"/>
              <a:t>, ‘</a:t>
            </a:r>
            <a:r>
              <a:rPr lang="ko-KR" altLang="en-US" dirty="0"/>
              <a:t>기온에 따른 국내 가요 흥행 분석</a:t>
            </a:r>
            <a:r>
              <a:rPr lang="en-US" altLang="ko-KR" dirty="0"/>
              <a:t>’</a:t>
            </a:r>
            <a:r>
              <a:rPr lang="ko-KR" altLang="en-US" dirty="0"/>
              <a:t>까지 총 </a:t>
            </a:r>
            <a:r>
              <a:rPr lang="en-US" altLang="ko-KR" dirty="0"/>
              <a:t>5</a:t>
            </a:r>
            <a:r>
              <a:rPr lang="ko-KR" altLang="en-US" dirty="0"/>
              <a:t>개의 주제를 놓고 투표를 진행한 결과 차트 분석과 </a:t>
            </a:r>
            <a:r>
              <a:rPr lang="ko-KR" altLang="en-US" dirty="0" err="1"/>
              <a:t>레딧</a:t>
            </a:r>
            <a:r>
              <a:rPr lang="ko-KR" altLang="en-US" dirty="0"/>
              <a:t> 사용자 분석이 동률이 나왔습니다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두 가지 중 하나만 고르도록 하여 투표를 다시 한 번 진행하였고</a:t>
            </a:r>
            <a:r>
              <a:rPr lang="en-US" altLang="ko-KR" dirty="0"/>
              <a:t>, </a:t>
            </a:r>
            <a:r>
              <a:rPr lang="ko-KR" altLang="en-US" dirty="0"/>
              <a:t>결과적으로 </a:t>
            </a:r>
            <a:r>
              <a:rPr lang="en-US" altLang="ko-KR" dirty="0"/>
              <a:t>‘</a:t>
            </a:r>
            <a:r>
              <a:rPr lang="ko-KR" altLang="en-US" dirty="0"/>
              <a:t>음원 데이터를 활용한 차트 분석</a:t>
            </a:r>
            <a:r>
              <a:rPr lang="en-US" altLang="ko-KR" dirty="0"/>
              <a:t>＇</a:t>
            </a:r>
            <a:r>
              <a:rPr lang="ko-KR" altLang="en-US" dirty="0"/>
              <a:t>을 주제로 정하게 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203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계절별 인기있는 장르에 관한 분석 또한 진행하였습니다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프로세스는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계절별로 차트를 나누고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곡별로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인기의 수준을 계산하는 과정은 아티스트 형태 분석과 동일한 과정으로 설명을 생략하도록 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 번째는 장르에 따라 노래들을 그룹화하고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마지막으로는 장르에 따라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인기도를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계산하는 과정을 거쳤습니다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912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곡을 장르와 연도에 따라 그룹화하고 난 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곡 장르의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인기도를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연도마다 계산하였습니다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154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연도별 인기있던 장르 분석 결과입니다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장르가</a:t>
            </a:r>
            <a:r>
              <a:rPr kumimoji="1" lang="ko-KR" altLang="en-US" dirty="0"/>
              <a:t> 여러 개 결합된 장르가 대체적으로 인기가 많았고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인디음악</a:t>
            </a:r>
            <a:r>
              <a:rPr kumimoji="1" lang="ko-KR" altLang="en-US" dirty="0"/>
              <a:t> 장르는 꾸준히 인기가 있었던 것을 보실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포크</a:t>
            </a:r>
            <a:r>
              <a:rPr kumimoji="1" lang="en-US" altLang="ko-KR" dirty="0"/>
              <a:t>/</a:t>
            </a:r>
            <a:r>
              <a:rPr kumimoji="1" lang="ko-KR" altLang="en-US" dirty="0"/>
              <a:t>블루스 장르는 점점 인기가 떨어지는 추세인 것을 보실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7545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연도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계절에 따라 시각화한 장르 </a:t>
            </a:r>
            <a:r>
              <a:rPr kumimoji="1" lang="ko-KR" altLang="en-US" dirty="0" err="1"/>
              <a:t>인기도입니다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현재 보시는 것은 봄과 여름에 발매된 음원 분석 결과입니다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여기서 발견할 수 있었던 </a:t>
            </a:r>
            <a:r>
              <a:rPr kumimoji="1" lang="ko-KR" altLang="en-US" dirty="0" err="1"/>
              <a:t>인사이트는</a:t>
            </a:r>
            <a:endParaRPr kumimoji="1" lang="en-US" altLang="ko-KR" dirty="0"/>
          </a:p>
          <a:p>
            <a:r>
              <a:rPr kumimoji="1" lang="ko-KR" altLang="en-US" dirty="0"/>
              <a:t>유독 </a:t>
            </a:r>
            <a:r>
              <a:rPr kumimoji="1" lang="en-US" altLang="ko-KR" dirty="0"/>
              <a:t>2017</a:t>
            </a:r>
            <a:r>
              <a:rPr kumimoji="1" lang="ko-KR" altLang="en-US" dirty="0"/>
              <a:t>년에 발매된 음원들이 장르별로 그룹화했을 때 고득점을 했다는 것입니다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장르의 노래들이 많이 발매가 되었거나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장르의 노래들이 고득점을 받은 것으로 분석될 수 있었습니다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642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가을과 겨울에 발매된 음원 분석 결과입니다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그리고 유독 가을에 발매된 음원들이 점수를 많이 받지 못한 것을 보실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이는 가을에 발매된 음원들이 차트 안에서 장기집권을 하지 못했다는 결론으로 이어집니다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974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음원의 어떤 특징 별로 쓰이는 단어를 분석하면 흥미로운 결과를 얻을 수 있을 것이라고 생각했습니다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2011</a:t>
            </a:r>
            <a:r>
              <a:rPr lang="ko-KR" altLang="en-US" dirty="0"/>
              <a:t>년도 부터 </a:t>
            </a:r>
            <a:r>
              <a:rPr lang="en-US" altLang="ko-KR" dirty="0"/>
              <a:t>2020</a:t>
            </a:r>
            <a:r>
              <a:rPr lang="ko-KR" altLang="en-US" dirty="0"/>
              <a:t>년도까지 매 월 </a:t>
            </a:r>
            <a:r>
              <a:rPr lang="en-US" altLang="ko-KR" dirty="0"/>
              <a:t>100</a:t>
            </a:r>
            <a:r>
              <a:rPr lang="ko-KR" altLang="en-US" dirty="0"/>
              <a:t>위 이내의 음원에 대한 데이터를 추출하고</a:t>
            </a:r>
            <a:r>
              <a:rPr lang="en-US" altLang="ko-KR" dirty="0"/>
              <a:t> </a:t>
            </a:r>
            <a:r>
              <a:rPr lang="ko-KR" altLang="en-US" dirty="0"/>
              <a:t>장르</a:t>
            </a:r>
            <a:r>
              <a:rPr lang="en-US" altLang="ko-KR" dirty="0"/>
              <a:t>, </a:t>
            </a:r>
            <a:r>
              <a:rPr lang="ko-KR" altLang="en-US" dirty="0"/>
              <a:t>연도</a:t>
            </a:r>
            <a:r>
              <a:rPr lang="en-US" altLang="ko-KR" dirty="0"/>
              <a:t>, </a:t>
            </a:r>
            <a:r>
              <a:rPr lang="ko-KR" altLang="en-US" dirty="0"/>
              <a:t>시대</a:t>
            </a:r>
            <a:r>
              <a:rPr lang="en-US" altLang="ko-KR" dirty="0"/>
              <a:t>, </a:t>
            </a:r>
            <a:r>
              <a:rPr lang="ko-KR" altLang="en-US" dirty="0"/>
              <a:t>계절별로 단어에 대한 분석을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분석 과정은 우선 전처리가 완료된  </a:t>
            </a:r>
            <a:r>
              <a:rPr lang="en-US" altLang="ko-KR" dirty="0"/>
              <a:t>csv </a:t>
            </a:r>
            <a:r>
              <a:rPr lang="ko-KR" altLang="en-US" dirty="0"/>
              <a:t>파일을 </a:t>
            </a:r>
            <a:r>
              <a:rPr lang="en-US" altLang="ko-KR" dirty="0"/>
              <a:t>HDFS</a:t>
            </a:r>
            <a:r>
              <a:rPr lang="ko-KR" altLang="en-US" dirty="0"/>
              <a:t>에서 </a:t>
            </a:r>
            <a:r>
              <a:rPr lang="en-US" altLang="ko-KR" dirty="0" err="1"/>
              <a:t>pyspark</a:t>
            </a:r>
            <a:r>
              <a:rPr lang="ko-KR" altLang="en-US" dirty="0"/>
              <a:t>를 통해 읽어옵니다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장르</a:t>
            </a:r>
            <a:r>
              <a:rPr lang="en-US" altLang="ko-KR" dirty="0"/>
              <a:t>, </a:t>
            </a:r>
            <a:r>
              <a:rPr lang="ko-KR" altLang="en-US" dirty="0"/>
              <a:t>연도</a:t>
            </a:r>
            <a:r>
              <a:rPr lang="en-US" altLang="ko-KR" dirty="0"/>
              <a:t>, </a:t>
            </a:r>
            <a:r>
              <a:rPr lang="ko-KR" altLang="en-US" dirty="0"/>
              <a:t>시대</a:t>
            </a:r>
            <a:r>
              <a:rPr lang="en-US" altLang="ko-KR" dirty="0"/>
              <a:t>, </a:t>
            </a:r>
            <a:r>
              <a:rPr lang="ko-KR" altLang="en-US" dirty="0"/>
              <a:t>계절 별로 키워드를 추출합니다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얻은 키워드에 대해서 각 특성별로 키워드 개수를 </a:t>
            </a:r>
            <a:r>
              <a:rPr lang="ko-KR" altLang="en-US" dirty="0" err="1"/>
              <a:t>카운팅하고</a:t>
            </a:r>
            <a:r>
              <a:rPr lang="en-US" altLang="ko-KR" dirty="0"/>
              <a:t>, </a:t>
            </a:r>
            <a:r>
              <a:rPr lang="ko-KR" altLang="en-US" dirty="0"/>
              <a:t>시각화를 위해 </a:t>
            </a:r>
            <a:r>
              <a:rPr lang="en-US" altLang="ko-KR" dirty="0"/>
              <a:t>json</a:t>
            </a:r>
            <a:r>
              <a:rPr lang="ko-KR" altLang="en-US" dirty="0"/>
              <a:t>파일 형식으로 바꾸어 저장합니다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이제 이 과정을 조금 더 자세히 살펴보겠습니다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249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</a:t>
            </a:r>
            <a:r>
              <a:rPr lang="en-US" altLang="ko-KR" dirty="0"/>
              <a:t>HDFS</a:t>
            </a:r>
            <a:r>
              <a:rPr lang="ko-KR" altLang="en-US" dirty="0"/>
              <a:t>에서 읽어와서 데이터프레임으로 만드는 과정입니다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결과를 보시면 성공적으로 데이터를 불러왔고 연도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 제목</a:t>
            </a:r>
            <a:r>
              <a:rPr lang="en-US" altLang="ko-KR" dirty="0"/>
              <a:t>, </a:t>
            </a:r>
            <a:r>
              <a:rPr lang="ko-KR" altLang="en-US" dirty="0"/>
              <a:t>키워드 등의 다양한 열이 포함되어 있는 것을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724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키워드 분석을 위해서는 키워드</a:t>
            </a:r>
            <a:r>
              <a:rPr lang="en-US" altLang="ko-KR" dirty="0"/>
              <a:t>, </a:t>
            </a:r>
            <a:r>
              <a:rPr lang="ko-KR" altLang="en-US" dirty="0"/>
              <a:t>장르 데이터만 있으면 되기 때문에 데이터프레임을 재구성합니다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한 행에 키워드가 여러 개면 분석하기 힘들기 때문에 </a:t>
            </a:r>
            <a:r>
              <a:rPr lang="en-US" altLang="ko-KR" dirty="0" err="1"/>
              <a:t>select_keyword</a:t>
            </a:r>
            <a:r>
              <a:rPr lang="en-US" altLang="ko-KR" dirty="0"/>
              <a:t> </a:t>
            </a:r>
            <a:r>
              <a:rPr lang="ko-KR" altLang="en-US" dirty="0"/>
              <a:t>함수를 이용해서 키워드를 하나씩 추출합니다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 왼쪽에서 오른쪽과 같이 각 키워드 하나마다 새로운 행이 생기게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9153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Year</a:t>
            </a:r>
            <a:r>
              <a:rPr lang="ko-KR" altLang="en-US" dirty="0"/>
              <a:t>의 경우에도 마찬가지로 진행합니다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3494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Age</a:t>
            </a:r>
            <a:r>
              <a:rPr lang="ko-KR" altLang="en-US" dirty="0"/>
              <a:t>의 경우에는 추가적으로 연도를 </a:t>
            </a:r>
            <a:r>
              <a:rPr lang="en-US" altLang="ko-KR" dirty="0"/>
              <a:t>3</a:t>
            </a:r>
            <a:r>
              <a:rPr lang="ko-KR" altLang="en-US" dirty="0"/>
              <a:t>년 단위로 묶어서 </a:t>
            </a:r>
            <a:r>
              <a:rPr lang="en-US" altLang="ko-KR" dirty="0"/>
              <a:t>3</a:t>
            </a:r>
            <a:r>
              <a:rPr lang="ko-KR" altLang="en-US" dirty="0"/>
              <a:t>년 단위로 키워드를 </a:t>
            </a:r>
            <a:r>
              <a:rPr lang="ko-KR" altLang="en-US" dirty="0" err="1"/>
              <a:t>카운팅할</a:t>
            </a:r>
            <a:r>
              <a:rPr lang="ko-KR" altLang="en-US" dirty="0"/>
              <a:t> 수 있게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들어서 좋은 날은 </a:t>
            </a:r>
            <a:r>
              <a:rPr lang="en-US" altLang="ko-KR" dirty="0"/>
              <a:t>year</a:t>
            </a:r>
            <a:r>
              <a:rPr lang="ko-KR" altLang="en-US" dirty="0"/>
              <a:t>가 </a:t>
            </a:r>
            <a:r>
              <a:rPr lang="en-US" altLang="ko-KR" dirty="0"/>
              <a:t>2011</a:t>
            </a:r>
            <a:r>
              <a:rPr lang="ko-KR" altLang="en-US" dirty="0"/>
              <a:t>년이기 때문에 </a:t>
            </a:r>
            <a:r>
              <a:rPr lang="en-US" altLang="ko-KR" dirty="0"/>
              <a:t>2011-2013</a:t>
            </a:r>
            <a:r>
              <a:rPr lang="ko-KR" altLang="en-US" dirty="0"/>
              <a:t>년 사이로 </a:t>
            </a:r>
            <a:r>
              <a:rPr lang="ko-KR" altLang="en-US" dirty="0" err="1"/>
              <a:t>매핑된</a:t>
            </a:r>
            <a:r>
              <a:rPr lang="ko-KR" altLang="en-US" dirty="0"/>
              <a:t> 것을 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622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주제를 이것으로 정한 이유는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baseline="0" dirty="0"/>
              <a:t> </a:t>
            </a:r>
            <a:r>
              <a:rPr lang="ko-KR" altLang="en-US" baseline="0" dirty="0"/>
              <a:t>가장 큰 이유는</a:t>
            </a:r>
            <a:r>
              <a:rPr lang="en-US" altLang="ko-KR" dirty="0"/>
              <a:t> </a:t>
            </a:r>
            <a:r>
              <a:rPr lang="ko-KR" altLang="en-US" dirty="0"/>
              <a:t>음악과 인간은 불가분한 관계이기 때문입니다</a:t>
            </a:r>
            <a:r>
              <a:rPr lang="en-US" altLang="ko-KR" dirty="0"/>
              <a:t>. </a:t>
            </a:r>
            <a:r>
              <a:rPr lang="ko-KR" altLang="en-US" dirty="0"/>
              <a:t>여가시간을 보낼 때</a:t>
            </a:r>
            <a:r>
              <a:rPr lang="en-US" altLang="ko-KR" dirty="0"/>
              <a:t>, </a:t>
            </a:r>
            <a:r>
              <a:rPr lang="ko-KR" altLang="en-US" dirty="0"/>
              <a:t>안정을 취할 때</a:t>
            </a:r>
            <a:r>
              <a:rPr lang="en-US" altLang="ko-KR" dirty="0"/>
              <a:t>, </a:t>
            </a:r>
            <a:r>
              <a:rPr lang="ko-KR" altLang="en-US" dirty="0"/>
              <a:t>무엇인가를 축하할 때</a:t>
            </a:r>
            <a:r>
              <a:rPr lang="en-US" altLang="ko-KR" dirty="0"/>
              <a:t>, </a:t>
            </a:r>
            <a:r>
              <a:rPr lang="ko-KR" altLang="en-US" dirty="0"/>
              <a:t>기분이 좋지 않을 때 등 대부분의 상황에서 우리는 음악을 듣곤 합니다</a:t>
            </a:r>
            <a:r>
              <a:rPr lang="en-US" altLang="ko-KR" dirty="0"/>
              <a:t>. </a:t>
            </a:r>
            <a:r>
              <a:rPr lang="ko-KR" altLang="en-US" dirty="0"/>
              <a:t>따라서 인간에게 큰 영향을 미치는 것을 주제로 선택하여 분석을 하고자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번째로 팀 내</a:t>
            </a:r>
            <a:r>
              <a:rPr lang="ko-KR" altLang="en-US" baseline="0" dirty="0"/>
              <a:t> 주제 후보 중 음악과 차트에 대해 분석하는 유사한 주제가 있었기 때문에 공통 관심사가 존재하는 것으로 볼 수 있었으며 팀원들 간 주제에 대한 정보를 더 활발하게 주고 받을 수 있었기 때문입니다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또한 매일 수많은 가수들의 노래가 발매되고 있지만 흔히 말하는 </a:t>
            </a:r>
            <a:r>
              <a:rPr lang="en-US" altLang="ko-KR" baseline="0" dirty="0"/>
              <a:t>top100</a:t>
            </a:r>
            <a:r>
              <a:rPr lang="ko-KR" altLang="en-US" baseline="0" dirty="0"/>
              <a:t>에 차트인하기는 매우 어렵습니다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그렇다면 무수히 많은 노래 중 어떤 특징을 가지고 있는 음원이 차트에서 높은 순위를 기록하는 것인지를 최종적으로 분석하고자 본 프로젝트의 주제를 </a:t>
            </a:r>
            <a:r>
              <a:rPr lang="en-US" altLang="ko-KR" baseline="0" dirty="0"/>
              <a:t>＇</a:t>
            </a:r>
            <a:r>
              <a:rPr lang="ko-KR" altLang="en-US" baseline="0" dirty="0"/>
              <a:t>음원 데이터를 활용한 차트 분석</a:t>
            </a:r>
            <a:r>
              <a:rPr lang="en-US" altLang="ko-KR" baseline="0" dirty="0"/>
              <a:t>＇</a:t>
            </a:r>
            <a:r>
              <a:rPr lang="ko-KR" altLang="en-US" baseline="0" dirty="0"/>
              <a:t>으로 정하게 되었습니다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7365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계절별로 키워드를 추출하기 위해서는 </a:t>
            </a:r>
            <a:r>
              <a:rPr lang="en-US" altLang="ko-KR" dirty="0"/>
              <a:t>month</a:t>
            </a:r>
            <a:r>
              <a:rPr lang="ko-KR" altLang="en-US" dirty="0"/>
              <a:t>열에 </a:t>
            </a:r>
            <a:r>
              <a:rPr lang="en-US" altLang="ko-KR" dirty="0" err="1"/>
              <a:t>set_season</a:t>
            </a:r>
            <a:r>
              <a:rPr lang="ko-KR" altLang="en-US" dirty="0"/>
              <a:t>함수를 적용했습니다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Set_season</a:t>
            </a:r>
            <a:r>
              <a:rPr lang="ko-KR" altLang="en-US" dirty="0"/>
              <a:t>함수에서는 </a:t>
            </a:r>
            <a:r>
              <a:rPr lang="en-US" altLang="ko-KR" dirty="0"/>
              <a:t>3~5</a:t>
            </a:r>
            <a:r>
              <a:rPr lang="ko-KR" altLang="en-US" dirty="0"/>
              <a:t>월은 </a:t>
            </a:r>
            <a:r>
              <a:rPr lang="en-US" altLang="ko-KR" dirty="0"/>
              <a:t>spring, 6~8</a:t>
            </a:r>
            <a:r>
              <a:rPr lang="ko-KR" altLang="en-US" dirty="0"/>
              <a:t>월은 </a:t>
            </a:r>
            <a:r>
              <a:rPr lang="en-US" altLang="ko-KR" dirty="0"/>
              <a:t>summer, </a:t>
            </a:r>
            <a:r>
              <a:rPr lang="ko-KR" altLang="en-US" dirty="0"/>
              <a:t>이런 식으로 계절 별로 </a:t>
            </a:r>
            <a:r>
              <a:rPr lang="en-US" altLang="ko-KR" dirty="0"/>
              <a:t>month</a:t>
            </a:r>
            <a:r>
              <a:rPr lang="ko-KR" altLang="en-US" dirty="0"/>
              <a:t>를 나눠줍니다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좋은 날은 </a:t>
            </a:r>
            <a:r>
              <a:rPr lang="en-US" altLang="ko-KR" dirty="0"/>
              <a:t>Month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월이기 때문에 </a:t>
            </a:r>
            <a:r>
              <a:rPr lang="en-US" altLang="ko-KR" dirty="0"/>
              <a:t>season</a:t>
            </a:r>
            <a:r>
              <a:rPr lang="ko-KR" altLang="en-US" dirty="0"/>
              <a:t>이 </a:t>
            </a:r>
            <a:r>
              <a:rPr lang="en-US" altLang="ko-KR" dirty="0"/>
              <a:t>winter</a:t>
            </a:r>
            <a:r>
              <a:rPr lang="ko-KR" altLang="en-US" dirty="0"/>
              <a:t>로 </a:t>
            </a:r>
            <a:r>
              <a:rPr lang="ko-KR" altLang="en-US" dirty="0" err="1"/>
              <a:t>매핑됩니다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6798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특성 별 키워드 추출 결과입니다</a:t>
            </a:r>
            <a:r>
              <a:rPr lang="en-US" altLang="ko-KR" dirty="0"/>
              <a:t>. </a:t>
            </a:r>
            <a:r>
              <a:rPr lang="ko-KR" altLang="en-US" dirty="0"/>
              <a:t>잘 추출된 것을 보실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862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추출한 키워드들에 </a:t>
            </a:r>
            <a:r>
              <a:rPr lang="en-US" altLang="ko-KR" dirty="0" err="1"/>
              <a:t>groupby</a:t>
            </a:r>
            <a:r>
              <a:rPr lang="en-US" altLang="ko-KR" dirty="0"/>
              <a:t> </a:t>
            </a:r>
            <a:r>
              <a:rPr lang="ko-KR" altLang="en-US" dirty="0"/>
              <a:t>함수와 </a:t>
            </a:r>
            <a:r>
              <a:rPr lang="en-US" altLang="ko-KR" dirty="0"/>
              <a:t>count</a:t>
            </a:r>
            <a:r>
              <a:rPr lang="ko-KR" altLang="en-US" dirty="0"/>
              <a:t>함수를 적용해 워드카운트를 진행합니다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장르를 예로 들면 왼쪽에서 오른쪽과 같이 장르별 키워드의 개수가 </a:t>
            </a:r>
            <a:r>
              <a:rPr lang="en-US" altLang="ko-KR" dirty="0"/>
              <a:t>count </a:t>
            </a:r>
            <a:r>
              <a:rPr lang="ko-KR" altLang="en-US" dirty="0"/>
              <a:t>열에 저장되는 것을 확인할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이렇게 나온 결과들에 대해 시각화를 진행했습니다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4366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일년마다 사용되는 단어의 변화입니다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7862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시간이 흘러도 사랑</a:t>
            </a:r>
            <a:r>
              <a:rPr lang="en-US" altLang="ko-KR" dirty="0"/>
              <a:t>, </a:t>
            </a:r>
            <a:r>
              <a:rPr lang="ko-KR" altLang="en-US" dirty="0"/>
              <a:t>말</a:t>
            </a:r>
            <a:r>
              <a:rPr lang="en-US" altLang="ko-KR" dirty="0"/>
              <a:t>, </a:t>
            </a:r>
            <a:r>
              <a:rPr lang="ko-KR" altLang="en-US" dirty="0"/>
              <a:t>날 과 같이 인기 있는 단어 중 몇 개는 고정적이라는 흥미로운 결과를 얻을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4022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시대별로 키워드에 대한 시각화입니다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연도별로 봤을 때는 눈에 띄지 않았지만</a:t>
            </a:r>
            <a:r>
              <a:rPr lang="en-US" altLang="ko-KR" dirty="0"/>
              <a:t>, </a:t>
            </a:r>
            <a:r>
              <a:rPr lang="ko-KR" altLang="en-US" dirty="0"/>
              <a:t>시대별로 보니 최근으로 올 수록 점차 영어의 사용 빈도가 높아졌습니다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이건 글로벌화의 영향이라고 추측되는데</a:t>
            </a:r>
            <a:r>
              <a:rPr lang="en-US" altLang="ko-KR" dirty="0"/>
              <a:t>, </a:t>
            </a:r>
            <a:r>
              <a:rPr lang="ko-KR" altLang="en-US" dirty="0"/>
              <a:t>이렇게 시대별 특징을 반영해서 음원의 키워드 별 인기가 바뀌는 것을 볼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7789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장르별 키워드에 대한 워드 클라우드 결과입니다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9875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여기에서도 보시면 모든 장르에서 사랑</a:t>
            </a:r>
            <a:r>
              <a:rPr lang="en-US" altLang="ko-KR" dirty="0"/>
              <a:t>, </a:t>
            </a:r>
            <a:r>
              <a:rPr lang="ko-KR" altLang="en-US" dirty="0"/>
              <a:t>말</a:t>
            </a:r>
            <a:r>
              <a:rPr lang="en-US" altLang="ko-KR" dirty="0"/>
              <a:t>, </a:t>
            </a:r>
            <a:r>
              <a:rPr lang="ko-KR" altLang="en-US" dirty="0"/>
              <a:t>날이 고정적으로 많이 나왔습니다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</a:t>
            </a:r>
            <a:r>
              <a:rPr lang="en-US" altLang="ko-KR" dirty="0"/>
              <a:t> </a:t>
            </a:r>
            <a:r>
              <a:rPr lang="ko-KR" altLang="en-US" dirty="0"/>
              <a:t>차이를 더 잘 보여주기 위해서 사랑</a:t>
            </a:r>
            <a:r>
              <a:rPr lang="en-US" altLang="ko-KR" dirty="0"/>
              <a:t>,</a:t>
            </a:r>
            <a:r>
              <a:rPr lang="ko-KR" altLang="en-US" dirty="0"/>
              <a:t>말</a:t>
            </a:r>
            <a:r>
              <a:rPr lang="en-US" altLang="ko-KR" dirty="0"/>
              <a:t>,</a:t>
            </a:r>
            <a:r>
              <a:rPr lang="ko-KR" altLang="en-US" dirty="0"/>
              <a:t>날 키워드를 제외하고 비교를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343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그랬더니 발라드 장르에서는 전체적으로 이별</a:t>
            </a:r>
            <a:r>
              <a:rPr lang="en-US" altLang="ko-KR" dirty="0"/>
              <a:t>, </a:t>
            </a:r>
            <a:r>
              <a:rPr lang="ko-KR" altLang="en-US" dirty="0"/>
              <a:t>눈물</a:t>
            </a:r>
            <a:r>
              <a:rPr lang="en-US" altLang="ko-KR" dirty="0"/>
              <a:t>, </a:t>
            </a:r>
            <a:r>
              <a:rPr lang="ko-KR" altLang="en-US" dirty="0"/>
              <a:t>행복처럼 전체적으로 감성적인 단어가 많고</a:t>
            </a:r>
            <a:r>
              <a:rPr lang="en-US" altLang="ko-KR" dirty="0"/>
              <a:t> </a:t>
            </a:r>
            <a:r>
              <a:rPr lang="ko-KR" altLang="en-US" dirty="0"/>
              <a:t>다른 장르에 비해 한국어가 훨씬 많았습니다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7785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ko-KR" altLang="en-US" dirty="0" err="1"/>
              <a:t>일렉트로니카</a:t>
            </a:r>
            <a:r>
              <a:rPr lang="ko-KR" altLang="en-US" dirty="0"/>
              <a:t> 장르에서는 다른 장르에 비해 영어가 눈에 띄게 많이 사용되는 것을 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761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저희가 프로젝트를 진행해 온 </a:t>
            </a:r>
            <a:r>
              <a:rPr lang="ko-KR" altLang="en-US" dirty="0" err="1"/>
              <a:t>마일스톤입니다</a:t>
            </a:r>
            <a:r>
              <a:rPr lang="en-US" altLang="ko-KR" dirty="0"/>
              <a:t>. </a:t>
            </a:r>
            <a:r>
              <a:rPr lang="ko-KR" altLang="en-US" dirty="0"/>
              <a:t>저희 팀은 매주 월요일과 목요일에 </a:t>
            </a:r>
            <a:r>
              <a:rPr lang="ko-KR" altLang="en-US" dirty="0" err="1"/>
              <a:t>카카오톡</a:t>
            </a:r>
            <a:r>
              <a:rPr lang="ko-KR" altLang="en-US" dirty="0"/>
              <a:t> 또는 줌 미팅을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 미팅에서는 투표를 통해 주제를 선택하고 이후의 스크럼 일정에 대해서 정하였습니다</a:t>
            </a:r>
            <a:r>
              <a:rPr lang="en-US" altLang="ko-KR" dirty="0"/>
              <a:t>. </a:t>
            </a:r>
            <a:r>
              <a:rPr lang="ko-KR" altLang="en-US" dirty="0"/>
              <a:t>두 번째 미팅에서는 프로젝트의 최종 목표에 대해 재정의하고 </a:t>
            </a:r>
            <a:r>
              <a:rPr lang="en-US" altLang="ko-KR" dirty="0"/>
              <a:t>raw data</a:t>
            </a:r>
            <a:r>
              <a:rPr lang="ko-KR" altLang="en-US" dirty="0"/>
              <a:t>를 수집하였습니다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둘째 주에는 수집한 데이터를 가공하고</a:t>
            </a:r>
            <a:r>
              <a:rPr lang="en-US" altLang="ko-KR" dirty="0"/>
              <a:t>, </a:t>
            </a:r>
            <a:r>
              <a:rPr lang="ko-KR" altLang="en-US" dirty="0"/>
              <a:t>데이터 분석할 것인지 논의하였고</a:t>
            </a:r>
            <a:r>
              <a:rPr lang="en-US" altLang="ko-KR" dirty="0"/>
              <a:t>, </a:t>
            </a:r>
            <a:r>
              <a:rPr lang="ko-KR" altLang="en-US" dirty="0"/>
              <a:t>셋째 주에는 앞서 논의한 결과를 바탕으로 알고리즘 구현 및 추가적으로 필요한 데이터를 수집 완료하였습니다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넷째 주에는 클러스터 </a:t>
            </a:r>
            <a:r>
              <a:rPr lang="ko-KR" altLang="en-US" dirty="0" err="1"/>
              <a:t>환경세팅</a:t>
            </a:r>
            <a:r>
              <a:rPr lang="ko-KR" altLang="en-US" dirty="0"/>
              <a:t> 및 자세한 분석 주제를 확정하고 데이터를 분석하는 단계였습니다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</a:t>
            </a:r>
            <a:r>
              <a:rPr lang="ko-KR" altLang="en-US" dirty="0" err="1"/>
              <a:t>다섯번째</a:t>
            </a:r>
            <a:r>
              <a:rPr lang="ko-KR" altLang="en-US" dirty="0"/>
              <a:t> 주인 이번주에는 스크럼을 매일 진행하였으며 분석 마무리</a:t>
            </a:r>
            <a:r>
              <a:rPr lang="en-US" altLang="ko-KR" dirty="0"/>
              <a:t>, </a:t>
            </a:r>
            <a:r>
              <a:rPr lang="ko-KR" altLang="en-US" dirty="0"/>
              <a:t>시각화 및 </a:t>
            </a:r>
            <a:r>
              <a:rPr lang="ko-KR" altLang="en-US" dirty="0" err="1"/>
              <a:t>인사이트</a:t>
            </a:r>
            <a:r>
              <a:rPr lang="ko-KR" altLang="en-US" dirty="0"/>
              <a:t> 도출을 완료하였습니다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0143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댄스 장르에서는 영어와 한국어가 반반 정도 쓰이고</a:t>
            </a:r>
            <a:r>
              <a:rPr lang="en-US" altLang="ko-KR" dirty="0"/>
              <a:t>, </a:t>
            </a:r>
            <a:r>
              <a:rPr lang="ko-KR" altLang="en-US" dirty="0"/>
              <a:t>다른 장르에 비해 베이비</a:t>
            </a:r>
            <a:r>
              <a:rPr lang="en-US" altLang="ko-KR" dirty="0"/>
              <a:t>, </a:t>
            </a:r>
            <a:r>
              <a:rPr lang="ko-KR" altLang="en-US" dirty="0"/>
              <a:t>오</a:t>
            </a:r>
            <a:r>
              <a:rPr lang="en-US" altLang="ko-KR" dirty="0"/>
              <a:t>, </a:t>
            </a:r>
            <a:r>
              <a:rPr lang="ko-KR" altLang="en-US" dirty="0"/>
              <a:t>예 와 같은 영어 추임새가 많이 사용되는 특징이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저희는 확실히 장르 별로 많이 쓰이는 단어의 느낌과 종류가 차이가 난다는 것을 알 수 있었습니다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09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계절별 키워드 분석 결과입니다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이번에도 사랑</a:t>
            </a:r>
            <a:r>
              <a:rPr lang="en-US" altLang="ko-KR" dirty="0"/>
              <a:t>,</a:t>
            </a:r>
            <a:r>
              <a:rPr lang="ko-KR" altLang="en-US" dirty="0"/>
              <a:t>말</a:t>
            </a:r>
            <a:r>
              <a:rPr lang="en-US" altLang="ko-KR" dirty="0"/>
              <a:t>,</a:t>
            </a:r>
            <a:r>
              <a:rPr lang="ko-KR" altLang="en-US" dirty="0"/>
              <a:t>날을 제외하고 비교를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3290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그랬더니 계절에 따라 키워드의 빈도수가 달라지는 것이 눈에 띕니다</a:t>
            </a:r>
            <a:r>
              <a:rPr lang="en-US" altLang="ko-KR"/>
              <a:t>.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예를 들어서 봄</a:t>
            </a:r>
            <a:r>
              <a:rPr lang="en-US" altLang="ko-KR" dirty="0"/>
              <a:t>,</a:t>
            </a:r>
            <a:r>
              <a:rPr lang="ko-KR" altLang="en-US" dirty="0"/>
              <a:t>여름에 비해 가을</a:t>
            </a:r>
            <a:r>
              <a:rPr lang="en-US" altLang="ko-KR" dirty="0"/>
              <a:t>,</a:t>
            </a:r>
            <a:r>
              <a:rPr lang="ko-KR" altLang="en-US" dirty="0"/>
              <a:t>겨울에 이별이라는 키워드가 많이 등장했습니다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이건 가을</a:t>
            </a:r>
            <a:r>
              <a:rPr lang="en-US" altLang="ko-KR" dirty="0"/>
              <a:t>, </a:t>
            </a:r>
            <a:r>
              <a:rPr lang="ko-KR" altLang="en-US" dirty="0"/>
              <a:t>겨울이 주는 이미지가 이런 결과를 이끌어 낸 걸로 예상됩니다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결론적으로 이렇게 각 계절의 이미지에 따라 키워드의 인기가 달라질 수 있다는 인사이트를 얻을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9979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사람들이 노래를 듣는 기준에 가사도 많은 비율을 차지하고 있다는 점에 기반해 비슷한 가사의 노래를 매칭시켜주는 작업을 진행해보았습니다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과정은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모든 곡에 포함된 가사를 기반으로 </a:t>
            </a:r>
            <a:r>
              <a:rPr lang="en-US" altLang="ko-KR" dirty="0"/>
              <a:t>TF-IDF </a:t>
            </a:r>
            <a:r>
              <a:rPr lang="ko-KR" altLang="en-US" dirty="0"/>
              <a:t>모델을 설계합니다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TF-IDF </a:t>
            </a:r>
            <a:r>
              <a:rPr lang="ko-KR" altLang="en-US" dirty="0"/>
              <a:t>벡터를 기준으로 한 곡과 모든 곡의 </a:t>
            </a:r>
            <a:r>
              <a:rPr lang="ko-KR" altLang="en-US" dirty="0" err="1"/>
              <a:t>코싸인</a:t>
            </a:r>
            <a:r>
              <a:rPr lang="ko-KR" altLang="en-US" dirty="0"/>
              <a:t> 유사도를 계산합니다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가장 유사도가 높은 </a:t>
            </a:r>
            <a:r>
              <a:rPr lang="en-US" altLang="ko-KR" dirty="0"/>
              <a:t>3</a:t>
            </a:r>
            <a:r>
              <a:rPr lang="ko-KR" altLang="en-US" dirty="0"/>
              <a:t>곡을 뽑아 저장합니다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후 워드 클라우드 작업을 위해 각 노래 가사의 단어들을 모두 추출하여 </a:t>
            </a:r>
            <a:r>
              <a:rPr lang="ko-KR" altLang="en-US" dirty="0" err="1"/>
              <a:t>카운팅합니다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얻은 워드카운트를 시각화 작업을 위해 </a:t>
            </a:r>
            <a:r>
              <a:rPr lang="en-US" altLang="ko-KR" dirty="0"/>
              <a:t>json </a:t>
            </a:r>
            <a:r>
              <a:rPr lang="ko-KR" altLang="en-US" dirty="0"/>
              <a:t>파일 형식으로 바꾸어 저장합니다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자세한 구현내용은 코드를 보면서 진행하도록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0C79F4-DE10-441A-9B4C-BE7012ADB99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3200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TF IDF </a:t>
            </a:r>
            <a:r>
              <a:rPr lang="ko-KR" altLang="en-US" dirty="0"/>
              <a:t>모델에 대한 설명입니다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워드카운트가 아닌 </a:t>
            </a:r>
            <a:r>
              <a:rPr lang="en-US" altLang="ko-KR" dirty="0"/>
              <a:t>TF-IDF</a:t>
            </a:r>
            <a:r>
              <a:rPr lang="ko-KR" altLang="en-US" dirty="0"/>
              <a:t>를 사용한 이유는</a:t>
            </a:r>
            <a:r>
              <a:rPr lang="en-US" altLang="ko-KR" dirty="0"/>
              <a:t>, </a:t>
            </a:r>
            <a:r>
              <a:rPr lang="ko-KR" altLang="en-US" dirty="0"/>
              <a:t>단순히 많이 등장하는 빈도수로 그 단어의 가치를 정하는 것이 아니라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무의미하게 많이 등장하는 단어들에게는 일종의 </a:t>
            </a:r>
            <a:r>
              <a:rPr lang="ko-KR" altLang="en-US" dirty="0" err="1"/>
              <a:t>패널티를</a:t>
            </a:r>
            <a:r>
              <a:rPr lang="ko-KR" altLang="en-US" dirty="0"/>
              <a:t> 주어서</a:t>
            </a:r>
            <a:r>
              <a:rPr lang="en-US" altLang="ko-KR" dirty="0"/>
              <a:t>, </a:t>
            </a:r>
            <a:r>
              <a:rPr lang="ko-KR" altLang="en-US" dirty="0"/>
              <a:t>단어 빈도의 스케일을 </a:t>
            </a:r>
            <a:r>
              <a:rPr lang="ko-KR" altLang="en-US" dirty="0" err="1"/>
              <a:t>맞춰주기</a:t>
            </a:r>
            <a:r>
              <a:rPr lang="ko-KR" altLang="en-US" dirty="0"/>
              <a:t> 위함에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</a:t>
            </a:r>
            <a:r>
              <a:rPr lang="en-US" altLang="ko-KR" dirty="0"/>
              <a:t>, “</a:t>
            </a:r>
            <a:r>
              <a:rPr lang="ko-KR" altLang="en-US" dirty="0"/>
              <a:t>한다</a:t>
            </a:r>
            <a:r>
              <a:rPr lang="en-US" altLang="ko-KR" dirty="0"/>
              <a:t>”</a:t>
            </a:r>
            <a:r>
              <a:rPr lang="ko-KR" altLang="en-US" dirty="0"/>
              <a:t>라는 단어가 </a:t>
            </a:r>
            <a:r>
              <a:rPr lang="en-US" altLang="ko-KR" dirty="0"/>
              <a:t>100</a:t>
            </a:r>
            <a:r>
              <a:rPr lang="ko-KR" altLang="en-US" dirty="0"/>
              <a:t>개의 문서 중 </a:t>
            </a:r>
            <a:r>
              <a:rPr lang="en-US" altLang="ko-KR" dirty="0"/>
              <a:t>100 </a:t>
            </a:r>
            <a:r>
              <a:rPr lang="ko-KR" altLang="en-US" dirty="0"/>
              <a:t>개 모두 들어가 있다면</a:t>
            </a:r>
            <a:r>
              <a:rPr lang="en-US" altLang="ko-KR" dirty="0"/>
              <a:t>, </a:t>
            </a:r>
            <a:r>
              <a:rPr lang="ko-KR" altLang="en-US" dirty="0"/>
              <a:t>그 단어는 중요한 단어가 아니라고 판단할 수 있기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TF</a:t>
            </a:r>
            <a:r>
              <a:rPr lang="ko-KR" altLang="en-US" dirty="0"/>
              <a:t>와 </a:t>
            </a:r>
            <a:r>
              <a:rPr lang="en-US" altLang="ko-KR" dirty="0"/>
              <a:t>IDF</a:t>
            </a:r>
            <a:r>
              <a:rPr lang="ko-KR" altLang="en-US" dirty="0"/>
              <a:t>의 식은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 모든 노래에 나온 단어들의 벡터를 만들어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 err="1"/>
              <a:t>tf</a:t>
            </a:r>
            <a:r>
              <a:rPr lang="ko-KR" altLang="en-US" dirty="0"/>
              <a:t>와 </a:t>
            </a:r>
            <a:r>
              <a:rPr lang="en-US" altLang="ko-KR" dirty="0" err="1"/>
              <a:t>idf</a:t>
            </a:r>
            <a:r>
              <a:rPr lang="ko-KR" altLang="en-US" dirty="0"/>
              <a:t>를 곱하여 노래에서 해당 단어의 값을 구해내는 과정을 수행합니다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이어서 실제로 구현한 부분입니다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8601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TF IDF </a:t>
            </a:r>
            <a:r>
              <a:rPr lang="ko-KR" altLang="en-US" dirty="0"/>
              <a:t>모델을 구현하기 위해</a:t>
            </a:r>
            <a:r>
              <a:rPr lang="en-US" altLang="ko-KR" dirty="0"/>
              <a:t>, </a:t>
            </a:r>
            <a:r>
              <a:rPr lang="ko-KR" altLang="en-US" dirty="0"/>
              <a:t>각 노래의 가사들을 워드 벡터로 만듭니다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3494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TF IDF </a:t>
            </a:r>
            <a:r>
              <a:rPr lang="ko-KR" altLang="en-US" dirty="0"/>
              <a:t>모델을 구현하기 위해</a:t>
            </a:r>
            <a:r>
              <a:rPr lang="en-US" altLang="ko-KR" dirty="0"/>
              <a:t>, </a:t>
            </a:r>
            <a:r>
              <a:rPr lang="ko-KR" altLang="en-US" dirty="0"/>
              <a:t>각 노래의 가사들을 워드 벡터로 만듭니다</a:t>
            </a:r>
            <a:r>
              <a:rPr lang="en-US" altLang="ko-KR" dirty="0"/>
              <a:t>. </a:t>
            </a:r>
            <a:r>
              <a:rPr lang="ko-KR" altLang="en-US" dirty="0"/>
              <a:t>여기엔 </a:t>
            </a:r>
            <a:r>
              <a:rPr lang="en-US" altLang="ko-KR" dirty="0" err="1"/>
              <a:t>pyspark</a:t>
            </a:r>
            <a:r>
              <a:rPr lang="en-US" altLang="ko-KR" dirty="0"/>
              <a:t> ml </a:t>
            </a:r>
            <a:r>
              <a:rPr lang="en-US" altLang="ko-KR" dirty="0" err="1"/>
              <a:t>featur</a:t>
            </a:r>
            <a:r>
              <a:rPr lang="ko-KR" altLang="en-US" dirty="0"/>
              <a:t>의 </a:t>
            </a:r>
            <a:r>
              <a:rPr lang="ko-KR" altLang="en-US" dirty="0" err="1"/>
              <a:t>토크나이저를</a:t>
            </a:r>
            <a:r>
              <a:rPr lang="ko-KR" altLang="en-US" dirty="0"/>
              <a:t> 사용했습니다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3298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이를 통해 </a:t>
            </a:r>
            <a:r>
              <a:rPr lang="en-US" altLang="ko-KR" dirty="0"/>
              <a:t>TF-IDF</a:t>
            </a:r>
            <a:r>
              <a:rPr lang="ko-KR" altLang="en-US" dirty="0"/>
              <a:t>값을 구합니다</a:t>
            </a:r>
            <a:r>
              <a:rPr lang="en-US" altLang="ko-KR" dirty="0"/>
              <a:t>. Feature</a:t>
            </a:r>
            <a:r>
              <a:rPr lang="ko-KR" altLang="en-US" dirty="0"/>
              <a:t>가 구해진 값이며</a:t>
            </a:r>
            <a:r>
              <a:rPr lang="en-US" altLang="ko-KR" dirty="0"/>
              <a:t>, </a:t>
            </a:r>
            <a:r>
              <a:rPr lang="ko-KR" altLang="en-US" dirty="0"/>
              <a:t>총 단어의 수가 </a:t>
            </a:r>
            <a:r>
              <a:rPr lang="en-US" altLang="ko-KR" dirty="0"/>
              <a:t>262144</a:t>
            </a:r>
            <a:r>
              <a:rPr lang="ko-KR" altLang="en-US" dirty="0"/>
              <a:t>개 임을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5330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구한 </a:t>
            </a:r>
            <a:r>
              <a:rPr lang="ko-KR" altLang="en-US" dirty="0" err="1"/>
              <a:t>피쳐를</a:t>
            </a:r>
            <a:r>
              <a:rPr lang="ko-KR" altLang="en-US" dirty="0"/>
              <a:t> 기반으로 각 </a:t>
            </a:r>
            <a:r>
              <a:rPr lang="en-US" altLang="ko-KR" dirty="0"/>
              <a:t>Row</a:t>
            </a:r>
            <a:r>
              <a:rPr lang="ko-KR" altLang="en-US" dirty="0"/>
              <a:t>의 </a:t>
            </a:r>
            <a:r>
              <a:rPr lang="ko-KR" altLang="en-US" dirty="0" err="1"/>
              <a:t>코싸인</a:t>
            </a:r>
            <a:r>
              <a:rPr lang="ko-KR" altLang="en-US" dirty="0"/>
              <a:t> 유사도를 계산하여 저장하는 데이터프레임을 만듭니다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4000 * 4000 * 260000</a:t>
            </a:r>
            <a:r>
              <a:rPr lang="ko-KR" altLang="en-US" dirty="0"/>
              <a:t>의 작업을 수행하여</a:t>
            </a:r>
            <a:r>
              <a:rPr lang="en-US" altLang="ko-KR" dirty="0"/>
              <a:t>, 4000 * 2000</a:t>
            </a:r>
            <a:r>
              <a:rPr lang="ko-KR" altLang="en-US" dirty="0"/>
              <a:t>인 </a:t>
            </a:r>
            <a:r>
              <a:rPr lang="en-US" altLang="ko-KR" dirty="0"/>
              <a:t>800</a:t>
            </a:r>
            <a:r>
              <a:rPr lang="ko-KR" altLang="en-US" dirty="0"/>
              <a:t>만개의 </a:t>
            </a:r>
            <a:r>
              <a:rPr lang="en-US" altLang="ko-KR" dirty="0"/>
              <a:t>Row</a:t>
            </a:r>
            <a:r>
              <a:rPr lang="ko-KR" altLang="en-US" dirty="0"/>
              <a:t>를 생성해야 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노드에서 </a:t>
            </a:r>
            <a:r>
              <a:rPr lang="en-US" altLang="ko-KR" dirty="0"/>
              <a:t>3</a:t>
            </a:r>
            <a:r>
              <a:rPr lang="ko-KR" altLang="en-US" dirty="0"/>
              <a:t>시간정도 돌려봐도 결과가 나오지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작업도 수행해야 되기 때문에 이 부분은 로컬에서 작업하기로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2748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키워드 분석과 동일하게 카운트를 </a:t>
            </a:r>
            <a:r>
              <a:rPr lang="ko-KR" altLang="en-US" dirty="0" err="1"/>
              <a:t>진행하려했지만</a:t>
            </a:r>
            <a:r>
              <a:rPr lang="en-US" altLang="ko-KR" dirty="0"/>
              <a:t>, Row</a:t>
            </a:r>
            <a:r>
              <a:rPr lang="ko-KR" altLang="en-US" dirty="0"/>
              <a:t>의 수가 천만단위가 필요하여 서버에서 연결을 끊어버리는 이슈가 발생했습니다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각 </a:t>
            </a:r>
            <a:r>
              <a:rPr lang="en-US" altLang="ko-KR" dirty="0"/>
              <a:t>Row</a:t>
            </a:r>
            <a:r>
              <a:rPr lang="ko-KR" altLang="en-US" dirty="0"/>
              <a:t>마다 가사를 뽑아 </a:t>
            </a:r>
            <a:r>
              <a:rPr lang="en-US" altLang="ko-KR" dirty="0"/>
              <a:t>Counter</a:t>
            </a:r>
            <a:r>
              <a:rPr lang="ko-KR" altLang="en-US" dirty="0"/>
              <a:t>를 진행해서</a:t>
            </a:r>
            <a:r>
              <a:rPr lang="en-US" altLang="ko-KR" dirty="0"/>
              <a:t>, </a:t>
            </a:r>
            <a:r>
              <a:rPr lang="ko-KR" altLang="en-US" dirty="0"/>
              <a:t>데이터프레임에 추가해주었습니다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72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조의 프로젝트 아키텍처는 다음과 같습니다</a:t>
            </a:r>
            <a:r>
              <a:rPr lang="en-US" altLang="ko-KR" dirty="0"/>
              <a:t>. </a:t>
            </a:r>
            <a:r>
              <a:rPr lang="ko-KR" altLang="en-US" dirty="0"/>
              <a:t>먼저 음원 데이터를 멜론과 </a:t>
            </a:r>
            <a:r>
              <a:rPr lang="ko-KR" altLang="en-US" dirty="0" err="1"/>
              <a:t>지니에서</a:t>
            </a:r>
            <a:r>
              <a:rPr lang="ko-KR" altLang="en-US" dirty="0"/>
              <a:t> </a:t>
            </a:r>
            <a:r>
              <a:rPr lang="ko-KR" altLang="en-US" dirty="0" err="1"/>
              <a:t>셀레니움으로</a:t>
            </a:r>
            <a:r>
              <a:rPr lang="ko-KR" altLang="en-US" dirty="0"/>
              <a:t> 동적 </a:t>
            </a:r>
            <a:r>
              <a:rPr lang="ko-KR" altLang="en-US" dirty="0" err="1"/>
              <a:t>크롤링을</a:t>
            </a:r>
            <a:r>
              <a:rPr lang="ko-KR" altLang="en-US" dirty="0"/>
              <a:t> 하여 수집했습니다</a:t>
            </a:r>
            <a:r>
              <a:rPr lang="en-US" altLang="ko-KR" dirty="0"/>
              <a:t>. </a:t>
            </a:r>
            <a:r>
              <a:rPr lang="ko-KR" altLang="en-US" dirty="0"/>
              <a:t>수집한 </a:t>
            </a:r>
            <a:r>
              <a:rPr lang="en-US" altLang="ko-KR" dirty="0"/>
              <a:t>raw data</a:t>
            </a:r>
            <a:r>
              <a:rPr lang="ko-KR" altLang="en-US" dirty="0"/>
              <a:t>는 총 </a:t>
            </a:r>
            <a:r>
              <a:rPr lang="en-US" altLang="ko-KR" dirty="0"/>
              <a:t>9GB</a:t>
            </a:r>
            <a:r>
              <a:rPr lang="ko-KR" altLang="en-US" dirty="0"/>
              <a:t>입니다</a:t>
            </a:r>
            <a:r>
              <a:rPr lang="en-US" altLang="ko-KR"/>
              <a:t>.</a:t>
            </a:r>
            <a:endParaRPr lang="en-US" altLang="ko-KR" dirty="0"/>
          </a:p>
          <a:p>
            <a:r>
              <a:rPr lang="ko-KR" altLang="en-US" dirty="0"/>
              <a:t>이후 수집한 데이터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전처리를</a:t>
            </a:r>
            <a:r>
              <a:rPr lang="ko-KR" altLang="en-US" baseline="0" dirty="0"/>
              <a:t> 진행한 후</a:t>
            </a:r>
            <a:r>
              <a:rPr lang="ko-KR" altLang="en-US" dirty="0"/>
              <a:t> </a:t>
            </a:r>
            <a:r>
              <a:rPr lang="ko-KR" altLang="en-US" dirty="0" err="1"/>
              <a:t>하둡</a:t>
            </a:r>
            <a:r>
              <a:rPr lang="ko-KR" altLang="en-US" dirty="0"/>
              <a:t> </a:t>
            </a:r>
            <a:r>
              <a:rPr lang="en-US" altLang="ko-KR" dirty="0" err="1"/>
              <a:t>hdfs</a:t>
            </a:r>
            <a:r>
              <a:rPr lang="ko-KR" altLang="en-US" dirty="0"/>
              <a:t>에 적재하여</a:t>
            </a:r>
            <a:r>
              <a:rPr lang="ko-KR" altLang="en-US" baseline="0" dirty="0"/>
              <a:t> 스파크 분산 처리를 통해 데이터를 분석하였습니다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분석 결과는 </a:t>
            </a:r>
            <a:r>
              <a:rPr lang="ko-KR" altLang="en-US" baseline="0" dirty="0" err="1"/>
              <a:t>엘라스틱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서치에</a:t>
            </a:r>
            <a:r>
              <a:rPr lang="ko-KR" altLang="en-US" baseline="0" dirty="0"/>
              <a:t> 적재하기 위하여 </a:t>
            </a:r>
            <a:r>
              <a:rPr lang="en-US" altLang="ko-KR" baseline="0" dirty="0" err="1"/>
              <a:t>json</a:t>
            </a:r>
            <a:r>
              <a:rPr lang="ko-KR" altLang="en-US" baseline="0" dirty="0"/>
              <a:t>파일로 생성하였으며 </a:t>
            </a:r>
            <a:r>
              <a:rPr lang="ko-KR" altLang="en-US" baseline="0" dirty="0" err="1"/>
              <a:t>엘라스틱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서치에</a:t>
            </a:r>
            <a:r>
              <a:rPr lang="ko-KR" altLang="en-US" baseline="0" dirty="0"/>
              <a:t> 적재한 후 </a:t>
            </a:r>
            <a:r>
              <a:rPr lang="ko-KR" altLang="en-US" baseline="0" dirty="0" err="1"/>
              <a:t>키바나로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시각화하였습니다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4935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키워드 분석과 동일하게 카운트를 </a:t>
            </a:r>
            <a:r>
              <a:rPr lang="ko-KR" altLang="en-US" dirty="0" err="1"/>
              <a:t>진행하려했지만</a:t>
            </a:r>
            <a:r>
              <a:rPr lang="en-US" altLang="ko-KR" dirty="0"/>
              <a:t>, Row</a:t>
            </a:r>
            <a:r>
              <a:rPr lang="ko-KR" altLang="en-US" dirty="0"/>
              <a:t>의 수가 천만단위가 필요하여 서버에서 연결을 끊어버리는 이슈가 발생했습니다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각 </a:t>
            </a:r>
            <a:r>
              <a:rPr lang="en-US" altLang="ko-KR" dirty="0"/>
              <a:t>Row</a:t>
            </a:r>
            <a:r>
              <a:rPr lang="ko-KR" altLang="en-US" dirty="0"/>
              <a:t>마다 가사를 뽑아 </a:t>
            </a:r>
            <a:r>
              <a:rPr lang="en-US" altLang="ko-KR" dirty="0"/>
              <a:t>Counter</a:t>
            </a:r>
            <a:r>
              <a:rPr lang="ko-KR" altLang="en-US" dirty="0"/>
              <a:t>를 진행해서</a:t>
            </a:r>
            <a:r>
              <a:rPr lang="en-US" altLang="ko-KR" dirty="0"/>
              <a:t>, </a:t>
            </a:r>
            <a:r>
              <a:rPr lang="ko-KR" altLang="en-US" dirty="0"/>
              <a:t>데이터프레임에 추가해주었습니다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307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다음이 생성된 결과입니다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8434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앞서 말씀드린 작업들과 동일하게</a:t>
            </a:r>
            <a:r>
              <a:rPr lang="en-US" altLang="ko-KR" dirty="0"/>
              <a:t>, json </a:t>
            </a:r>
            <a:r>
              <a:rPr lang="ko-KR" altLang="en-US" dirty="0"/>
              <a:t>파일 형식으로 변환해주었습니다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0279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 err="1"/>
              <a:t>매력있어</a:t>
            </a:r>
            <a:r>
              <a:rPr lang="en-US" altLang="ko-KR" dirty="0"/>
              <a:t>”</a:t>
            </a:r>
            <a:r>
              <a:rPr lang="ko-KR" altLang="en-US" dirty="0"/>
              <a:t>라는 곡을 넣고 확인한 결과로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제일 </a:t>
            </a:r>
            <a:r>
              <a:rPr lang="ko-KR" altLang="en-US" dirty="0" err="1"/>
              <a:t>유사한곡인</a:t>
            </a:r>
            <a:r>
              <a:rPr lang="ko-KR" altLang="en-US" dirty="0"/>
              <a:t> </a:t>
            </a:r>
            <a:r>
              <a:rPr lang="ko-KR" altLang="en-US" dirty="0" err="1"/>
              <a:t>허니에서는</a:t>
            </a:r>
            <a:r>
              <a:rPr lang="ko-KR" altLang="en-US" dirty="0"/>
              <a:t> 매력</a:t>
            </a:r>
            <a:r>
              <a:rPr lang="en-US" altLang="ko-KR" dirty="0"/>
              <a:t>, </a:t>
            </a:r>
            <a:r>
              <a:rPr lang="en-US" altLang="ko-KR" dirty="0" err="1"/>
              <a:t>GoodBye</a:t>
            </a:r>
            <a:r>
              <a:rPr lang="en-US" altLang="ko-KR" dirty="0"/>
              <a:t>, Say, </a:t>
            </a:r>
            <a:r>
              <a:rPr lang="ko-KR" altLang="en-US" dirty="0"/>
              <a:t>파티</a:t>
            </a:r>
            <a:r>
              <a:rPr lang="en-US" altLang="ko-KR" dirty="0"/>
              <a:t>, welcome, </a:t>
            </a:r>
            <a:r>
              <a:rPr lang="ko-KR" altLang="en-US" dirty="0" err="1"/>
              <a:t>오예</a:t>
            </a:r>
            <a:r>
              <a:rPr lang="en-US" altLang="ko-KR" dirty="0"/>
              <a:t> </a:t>
            </a:r>
            <a:r>
              <a:rPr lang="ko-KR" altLang="en-US" dirty="0"/>
              <a:t>등 많은 단어들이 겹치는 것을 확인할 수 있었고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두번째로 유사한 곡인 보기 드문 여자에서도 여자</a:t>
            </a:r>
            <a:r>
              <a:rPr lang="en-US" altLang="ko-KR" dirty="0"/>
              <a:t>, </a:t>
            </a:r>
            <a:r>
              <a:rPr lang="ko-KR" altLang="en-US" dirty="0"/>
              <a:t>매력</a:t>
            </a:r>
            <a:r>
              <a:rPr lang="en-US" altLang="ko-KR" dirty="0"/>
              <a:t>, girl, </a:t>
            </a:r>
            <a:r>
              <a:rPr lang="ko-KR" altLang="en-US" dirty="0"/>
              <a:t>사람 등 유사한 단어들이 많은 것을 확인할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세번째 곡도 마찬가지로 매력이란 단어가 많이 등장한 것을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다음과 같은 결과로 본 모델이 어느정도 유의미한 성능을 보인다고 판단했습니다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243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앨범 이미지 분석입니다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이미지의</a:t>
            </a:r>
            <a:r>
              <a:rPr lang="ko-KR" altLang="en-US" baseline="0" dirty="0"/>
              <a:t> 구성성분에 대해 여러 분석을 시도하고 이를 장르별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계절별로 분류해 의미 있는 결과를 도출하기로 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봄의 앨범은 밝고 화사한 이미지</a:t>
            </a:r>
            <a:r>
              <a:rPr lang="en-US" altLang="ko-KR" baseline="0" dirty="0"/>
              <a:t>, </a:t>
            </a:r>
            <a:r>
              <a:rPr lang="ko-KR" altLang="en-US" baseline="0" dirty="0"/>
              <a:t>겨울의 앨범의 무채색의 어두운 이미지</a:t>
            </a:r>
            <a:endParaRPr lang="en-US" altLang="ko-KR" baseline="0" dirty="0"/>
          </a:p>
          <a:p>
            <a:r>
              <a:rPr lang="ko-KR" altLang="en-US" baseline="0" dirty="0"/>
              <a:t>발라드는</a:t>
            </a:r>
            <a:r>
              <a:rPr lang="en-US" altLang="ko-KR" baseline="0" dirty="0"/>
              <a:t> </a:t>
            </a:r>
            <a:r>
              <a:rPr lang="ko-KR" altLang="en-US" baseline="0" dirty="0"/>
              <a:t>낮은 채도의 감성적인 이미지</a:t>
            </a:r>
            <a:r>
              <a:rPr lang="en-US" altLang="ko-KR" baseline="0" dirty="0"/>
              <a:t>, </a:t>
            </a:r>
            <a:r>
              <a:rPr lang="ko-KR" altLang="en-US" baseline="0" dirty="0"/>
              <a:t>랩 앨범은 강렬하고 독특한 이미지를 앨범에 활용한다는 고정 관념이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이를 실제로도 검증해보고 유의미한 결과를 도출하겠습니다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249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번째는 </a:t>
            </a:r>
            <a:r>
              <a:rPr lang="en-US" altLang="ko-KR" dirty="0"/>
              <a:t>RGB</a:t>
            </a:r>
            <a:r>
              <a:rPr lang="ko-KR" altLang="en-US" dirty="0"/>
              <a:t>값을 통한 분석입니다</a:t>
            </a:r>
            <a:r>
              <a:rPr lang="en-US" altLang="ko-KR" dirty="0"/>
              <a:t>. </a:t>
            </a:r>
            <a:r>
              <a:rPr lang="ko-KR" altLang="en-US" dirty="0"/>
              <a:t>빛의 삼원색인 </a:t>
            </a:r>
            <a:r>
              <a:rPr lang="en-US" altLang="ko-KR" dirty="0"/>
              <a:t>R,G,B</a:t>
            </a:r>
            <a:r>
              <a:rPr lang="ko-KR" altLang="en-US" dirty="0"/>
              <a:t>의 분포를 통해 색상</a:t>
            </a:r>
            <a:r>
              <a:rPr lang="en-US" altLang="ko-KR" dirty="0"/>
              <a:t>, </a:t>
            </a:r>
            <a:r>
              <a:rPr lang="ko-KR" altLang="en-US" dirty="0"/>
              <a:t>채도</a:t>
            </a:r>
            <a:r>
              <a:rPr lang="en-US" altLang="ko-KR" dirty="0"/>
              <a:t>, </a:t>
            </a:r>
            <a:r>
              <a:rPr lang="ko-KR" altLang="en-US" dirty="0"/>
              <a:t>밝기와 같은 핵심적인 이미지의 요소를 분석</a:t>
            </a:r>
            <a:r>
              <a:rPr lang="en-US" altLang="ko-KR" dirty="0"/>
              <a:t>, </a:t>
            </a:r>
            <a:r>
              <a:rPr lang="ko-KR" altLang="en-US" dirty="0"/>
              <a:t>유추해낼 수 있습니다</a:t>
            </a:r>
            <a:r>
              <a:rPr lang="en-US" altLang="ko-KR" dirty="0"/>
              <a:t>. </a:t>
            </a:r>
            <a:r>
              <a:rPr lang="ko-KR" altLang="en-US" dirty="0"/>
              <a:t>아래의 분석의</a:t>
            </a:r>
            <a:r>
              <a:rPr lang="ko-KR" altLang="en-US" baseline="0" dirty="0"/>
              <a:t> 근간이 되는 값입니다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133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번째는 채도 값을 통한 분석입니다</a:t>
            </a:r>
            <a:r>
              <a:rPr lang="en-US" altLang="ko-KR" dirty="0"/>
              <a:t>. </a:t>
            </a:r>
            <a:r>
              <a:rPr lang="ko-KR" altLang="en-US" dirty="0"/>
              <a:t>위의 이미지의 예시처럼 왼쪽은 흰색과 검은색 위주의 낮은 채도의 픽셀들로 구성되어있고 오른쪽의 이미지는 원색에 가까운 높은 채도의 픽셀들로 구성되어있습니다</a:t>
            </a:r>
            <a:r>
              <a:rPr lang="en-US" altLang="ko-KR" dirty="0"/>
              <a:t>. </a:t>
            </a:r>
            <a:r>
              <a:rPr lang="ko-KR" altLang="en-US" dirty="0"/>
              <a:t>이 채도 값은 위의 </a:t>
            </a:r>
            <a:r>
              <a:rPr lang="en-US" altLang="ko-KR" dirty="0"/>
              <a:t>RGB </a:t>
            </a:r>
            <a:r>
              <a:rPr lang="ko-KR" altLang="en-US" dirty="0"/>
              <a:t>값을 통해 구할 수 있습니다</a:t>
            </a:r>
            <a:r>
              <a:rPr lang="en-US" altLang="ko-KR" dirty="0"/>
              <a:t>. </a:t>
            </a:r>
            <a:r>
              <a:rPr lang="ko-KR" altLang="en-US" dirty="0"/>
              <a:t>이 채도 값은 앨범의 분위기를 유추하는데 큰 영향을 미칠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2887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 번째는 분산 값입니다</a:t>
            </a:r>
            <a:r>
              <a:rPr lang="en-US" altLang="ko-KR" dirty="0"/>
              <a:t>. </a:t>
            </a:r>
            <a:r>
              <a:rPr lang="ko-KR" altLang="en-US" dirty="0"/>
              <a:t>채도와 별개로 이미지의 복잡도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고주파 값을 추출하는 과정입니다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탐사하는 픽셀을 평균으로 주위 값들과의 차이를 연산해 그 변화를 연산합니다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왼쪽의 이미지는 하늘과 사람의 명암만을 표현하며 그 분산 값이 작고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오른쪽의 이미지는 복잡한 도시를 표현하며 그 분산 값이 큽니다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 요소는 앨범의 구성을 유추하는데 큰 도움을 줍니다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0398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우선 이미지의 경우에는 바로 적재해서 활용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분석하기에</a:t>
            </a:r>
            <a:r>
              <a:rPr lang="ko-KR" altLang="en-US" dirty="0"/>
              <a:t> 용량이 매우 큽니다</a:t>
            </a:r>
            <a:r>
              <a:rPr lang="en-US" altLang="ko-KR" dirty="0"/>
              <a:t>. </a:t>
            </a:r>
            <a:r>
              <a:rPr lang="ko-KR" altLang="en-US" dirty="0"/>
              <a:t>이 때문에 전처리 과정을 필요로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전처리 과정을 거친 이미지</a:t>
            </a:r>
            <a:r>
              <a:rPr lang="en-US" altLang="ko-KR" dirty="0"/>
              <a:t>, </a:t>
            </a:r>
            <a:r>
              <a:rPr lang="ko-KR" altLang="en-US" dirty="0"/>
              <a:t>그리고 앞서서 구한 차트 정보를 가져와 별도의 앨범 데이터프레임을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분석과정이 완료된  차트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en-US" altLang="ko-KR" dirty="0"/>
              <a:t>HDFS</a:t>
            </a:r>
            <a:r>
              <a:rPr lang="ko-KR" altLang="en-US" dirty="0"/>
              <a:t>에서 </a:t>
            </a:r>
            <a:r>
              <a:rPr lang="en-US" altLang="ko-KR" dirty="0" err="1"/>
              <a:t>pyspark</a:t>
            </a:r>
            <a:r>
              <a:rPr lang="ko-KR" altLang="en-US" dirty="0"/>
              <a:t>를 통해 읽어옵니다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차트 파일은 해당 앨범 정보를 가지고 있고 이를 이미지 파일들과 </a:t>
            </a:r>
            <a:r>
              <a:rPr lang="en-US" altLang="ko-KR" dirty="0"/>
              <a:t>grouping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앨범 명을 </a:t>
            </a:r>
            <a:r>
              <a:rPr lang="en-US" altLang="ko-KR" dirty="0"/>
              <a:t>key</a:t>
            </a:r>
            <a:r>
              <a:rPr lang="ko-KR" altLang="en-US" dirty="0"/>
              <a:t>로 설정하고 위에서 언급한 장르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채도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분산</a:t>
            </a:r>
            <a:r>
              <a:rPr lang="en-US" altLang="ko-KR" baseline="0" dirty="0"/>
              <a:t>, </a:t>
            </a:r>
            <a:r>
              <a:rPr lang="ko-KR" altLang="en-US" baseline="0" dirty="0"/>
              <a:t>평균 </a:t>
            </a:r>
            <a:r>
              <a:rPr lang="en-US" altLang="ko-KR" baseline="0" dirty="0"/>
              <a:t>RGB</a:t>
            </a:r>
            <a:r>
              <a:rPr lang="ko-KR" altLang="en-US" baseline="0" dirty="0"/>
              <a:t>값들을 연산합니다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r>
              <a:rPr lang="ko-KR" altLang="en-US" dirty="0"/>
              <a:t>작업 후 이를</a:t>
            </a:r>
            <a:r>
              <a:rPr lang="ko-KR" altLang="en-US" baseline="0" dirty="0"/>
              <a:t> 시각화를 위해 </a:t>
            </a:r>
            <a:r>
              <a:rPr lang="en-US" altLang="ko-KR" baseline="0" dirty="0" err="1"/>
              <a:t>json</a:t>
            </a:r>
            <a:r>
              <a:rPr lang="en-US" altLang="ko-KR" baseline="0" dirty="0"/>
              <a:t> </a:t>
            </a:r>
            <a:r>
              <a:rPr lang="ko-KR" altLang="en-US" baseline="0" dirty="0"/>
              <a:t>파일로 만들어 추출합니다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과정을 세부적으로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6221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ko-KR" altLang="en-US" dirty="0"/>
              <a:t>를 활용해 </a:t>
            </a:r>
            <a:r>
              <a:rPr lang="en-US" altLang="ko-KR" dirty="0"/>
              <a:t>image folder </a:t>
            </a:r>
            <a:r>
              <a:rPr lang="ko-KR" altLang="en-US" dirty="0"/>
              <a:t>내의 </a:t>
            </a:r>
            <a:r>
              <a:rPr lang="en-US" altLang="ko-KR" dirty="0"/>
              <a:t>500x500 </a:t>
            </a:r>
            <a:r>
              <a:rPr lang="en-US" altLang="ko-KR" dirty="0" err="1"/>
              <a:t>px</a:t>
            </a:r>
            <a:r>
              <a:rPr lang="en-US" altLang="ko-KR" baseline="0" dirty="0"/>
              <a:t> </a:t>
            </a:r>
            <a:r>
              <a:rPr lang="ko-KR" altLang="en-US" baseline="0" dirty="0"/>
              <a:t>크기였던 이미지를 </a:t>
            </a:r>
            <a:r>
              <a:rPr lang="en-US" altLang="ko-KR" baseline="0" dirty="0"/>
              <a:t>100x100 </a:t>
            </a:r>
            <a:r>
              <a:rPr lang="en-US" altLang="ko-KR" baseline="0" dirty="0" err="1"/>
              <a:t>px</a:t>
            </a:r>
            <a:r>
              <a:rPr lang="en-US" altLang="ko-KR" baseline="0" dirty="0"/>
              <a:t> </a:t>
            </a:r>
            <a:r>
              <a:rPr lang="ko-KR" altLang="en-US" baseline="0" dirty="0"/>
              <a:t>수준으로 압축합니다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이는 </a:t>
            </a:r>
            <a:r>
              <a:rPr lang="ko-KR" altLang="en-US" baseline="0" dirty="0" err="1"/>
              <a:t>픽셀별</a:t>
            </a:r>
            <a:r>
              <a:rPr lang="ko-KR" altLang="en-US" baseline="0" dirty="0"/>
              <a:t> 연산을 필요로 하는 해당 작업에 필수적인 작업입니다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수 십 시간의 연산이 필요한 작업 시간을 </a:t>
            </a:r>
            <a:r>
              <a:rPr lang="en-US" altLang="ko-KR" baseline="0" dirty="0"/>
              <a:t>1</a:t>
            </a:r>
            <a:r>
              <a:rPr lang="ko-KR" altLang="en-US" baseline="0" dirty="0"/>
              <a:t>시간 이내로 줄여줍니다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122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많은 음원 스트리밍 사이트 중에 왜 멜론을 사용했냐고 궁금해 하실 수도 있을 것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큰 이유는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기준</a:t>
            </a:r>
            <a:r>
              <a:rPr lang="en-US" altLang="ko-KR" dirty="0"/>
              <a:t>, </a:t>
            </a:r>
            <a:r>
              <a:rPr lang="ko-KR" altLang="en-US" dirty="0"/>
              <a:t>멜론이 대한민국 </a:t>
            </a:r>
            <a:r>
              <a:rPr lang="en-US" altLang="ko-KR" dirty="0"/>
              <a:t>1</a:t>
            </a:r>
            <a:r>
              <a:rPr lang="ko-KR" altLang="en-US" dirty="0"/>
              <a:t>위 음원 스트리밍 사이트이며 총 </a:t>
            </a:r>
            <a:r>
              <a:rPr lang="en-US" altLang="ko-KR" dirty="0"/>
              <a:t>510</a:t>
            </a:r>
            <a:r>
              <a:rPr lang="ko-KR" altLang="en-US" dirty="0"/>
              <a:t>만 명의 사용자를 보유하고 있기 때문에 차트 정보의 신뢰도가 높다고 판단하였습니다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멜론은 </a:t>
            </a:r>
            <a:r>
              <a:rPr lang="en-US" altLang="ko-KR" dirty="0"/>
              <a:t>'</a:t>
            </a:r>
            <a:r>
              <a:rPr lang="ko-KR" altLang="en-US" dirty="0"/>
              <a:t>차트 파인더</a:t>
            </a:r>
            <a:r>
              <a:rPr lang="en-US" altLang="ko-KR" dirty="0"/>
              <a:t>' </a:t>
            </a:r>
            <a:r>
              <a:rPr lang="ko-KR" altLang="en-US" dirty="0"/>
              <a:t>기능을 제공하고 있기 때문에 이전의 연도별</a:t>
            </a:r>
            <a:r>
              <a:rPr lang="en-US" altLang="ko-KR" dirty="0"/>
              <a:t>, </a:t>
            </a:r>
            <a:r>
              <a:rPr lang="ko-KR" altLang="en-US" dirty="0"/>
              <a:t>월별 차트 정보를 매우 간편하게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연도와 월별로 음원 정보를 수집해야 하기 때문에 타 음원 사이트보다 멜론이 더 적합하다고 생각하여 멜론에서 데이터 수집을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3508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위에서 구한 이미지와 멜론 차트의 값을 통해 </a:t>
            </a:r>
            <a:r>
              <a:rPr lang="en-US" altLang="ko-KR" dirty="0"/>
              <a:t>album </a:t>
            </a:r>
            <a:r>
              <a:rPr lang="ko-KR" altLang="en-US" dirty="0"/>
              <a:t>객체의 배열을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앨범에 여러 장르가 들어갈 수도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811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이미지의 분산 수준을 구하는 함수입니다</a:t>
            </a:r>
            <a:r>
              <a:rPr lang="en-US" altLang="ko-KR" dirty="0"/>
              <a:t>. </a:t>
            </a:r>
            <a:r>
              <a:rPr lang="ko-KR" altLang="en-US" dirty="0"/>
              <a:t>탐색 대상과 주위 픽셀 값들의 평균과의 차이를 구하고 이를 기반으로 분산 값들의 합을 구합니다</a:t>
            </a:r>
            <a:r>
              <a:rPr lang="en-US" altLang="ko-KR" dirty="0"/>
              <a:t>. </a:t>
            </a:r>
            <a:r>
              <a:rPr lang="ko-KR" altLang="en-US" dirty="0"/>
              <a:t>고주파 성분이 많을수록 이 수치가 커집니다</a:t>
            </a:r>
            <a:r>
              <a:rPr lang="en-US" altLang="ko-KR" dirty="0"/>
              <a:t>. </a:t>
            </a:r>
            <a:r>
              <a:rPr lang="ko-KR" altLang="en-US" dirty="0"/>
              <a:t>이 수치가 크다면 이미지의 복잡도가</a:t>
            </a:r>
            <a:r>
              <a:rPr lang="ko-KR" altLang="en-US" baseline="0" dirty="0"/>
              <a:t> 높다는 뜻입니다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1002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 색상 평균을 구하는 과정에서는</a:t>
            </a:r>
            <a:r>
              <a:rPr lang="ko-KR" altLang="en-US" baseline="0" dirty="0"/>
              <a:t> 각 생각 값에 채도 값을 곱하여서 무채색 값의 영향을 줄이기로 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예를 들면 흰색의 경우에는 </a:t>
            </a:r>
            <a:r>
              <a:rPr lang="en-US" altLang="ko-KR" baseline="0" dirty="0"/>
              <a:t>RGB </a:t>
            </a:r>
            <a:r>
              <a:rPr lang="ko-KR" altLang="en-US" baseline="0" dirty="0"/>
              <a:t>모두 </a:t>
            </a:r>
            <a:r>
              <a:rPr lang="en-US" altLang="ko-KR" baseline="0" dirty="0"/>
              <a:t>255</a:t>
            </a:r>
            <a:r>
              <a:rPr lang="ko-KR" altLang="en-US" baseline="0" dirty="0"/>
              <a:t>해당하기에 의미 없이 </a:t>
            </a:r>
            <a:r>
              <a:rPr lang="en-US" altLang="ko-KR" baseline="0" dirty="0"/>
              <a:t>RGB</a:t>
            </a:r>
            <a:r>
              <a:rPr lang="ko-KR" altLang="en-US" baseline="0" dirty="0"/>
              <a:t>값을 크게 올립니다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그렇기에 </a:t>
            </a:r>
            <a:r>
              <a:rPr lang="ko-KR" altLang="en-US" baseline="0" dirty="0" err="1"/>
              <a:t>채도값을</a:t>
            </a:r>
            <a:r>
              <a:rPr lang="ko-KR" altLang="en-US" baseline="0" dirty="0"/>
              <a:t> 연산해 </a:t>
            </a:r>
            <a:r>
              <a:rPr lang="ko-KR" altLang="en-US" baseline="0" dirty="0" err="1"/>
              <a:t>곱함으로서</a:t>
            </a:r>
            <a:r>
              <a:rPr lang="ko-KR" altLang="en-US" baseline="0" dirty="0"/>
              <a:t> 낮은 채도의 영향력을 줄였습니다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함수를 통해 채도 값을 곱한 </a:t>
            </a:r>
            <a:r>
              <a:rPr lang="en-US" altLang="ko-KR" baseline="0" dirty="0"/>
              <a:t>RGB</a:t>
            </a:r>
            <a:r>
              <a:rPr lang="ko-KR" altLang="en-US" baseline="0" dirty="0"/>
              <a:t>값과 채도를 구합니다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86588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위에서 구한 값들과 생성된 앨범 객체 값을 기반으로 적재할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파일을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연산으로 발생한 긴 소수점 자리를 줄이고 중복되는 인자들을 제거합니다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앨범명</a:t>
            </a:r>
            <a:r>
              <a:rPr lang="en-US" altLang="ko-KR" dirty="0"/>
              <a:t>, </a:t>
            </a:r>
            <a:r>
              <a:rPr lang="ko-KR" altLang="en-US" dirty="0"/>
              <a:t>앨범에 해당하는 곡들</a:t>
            </a:r>
            <a:r>
              <a:rPr lang="en-US" altLang="ko-KR" dirty="0"/>
              <a:t>, </a:t>
            </a:r>
            <a:r>
              <a:rPr lang="ko-KR" altLang="en-US" dirty="0" err="1"/>
              <a:t>장르명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분산</a:t>
            </a:r>
            <a:r>
              <a:rPr lang="en-US" altLang="ko-KR" dirty="0"/>
              <a:t>, </a:t>
            </a:r>
            <a:r>
              <a:rPr lang="ko-KR" altLang="en-US" dirty="0"/>
              <a:t>채도</a:t>
            </a:r>
            <a:r>
              <a:rPr lang="en-US" altLang="ko-KR" dirty="0"/>
              <a:t>, saturated</a:t>
            </a:r>
            <a:r>
              <a:rPr lang="en-US" altLang="ko-KR" baseline="0" dirty="0"/>
              <a:t> RGB </a:t>
            </a:r>
            <a:r>
              <a:rPr lang="ko-KR" altLang="en-US" baseline="0" dirty="0"/>
              <a:t>같은 값들 기반으로 </a:t>
            </a:r>
            <a:r>
              <a:rPr lang="en-US" altLang="ko-KR" baseline="0" dirty="0" err="1"/>
              <a:t>image_all.json</a:t>
            </a:r>
            <a:r>
              <a:rPr lang="en-US" altLang="ko-KR" baseline="0" dirty="0"/>
              <a:t> </a:t>
            </a:r>
            <a:r>
              <a:rPr lang="ko-KR" altLang="en-US" baseline="0" dirty="0"/>
              <a:t>파일을 생성합니다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5286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적재 후 </a:t>
            </a:r>
            <a:r>
              <a:rPr lang="en-US" altLang="ko-KR" dirty="0" err="1"/>
              <a:t>image_all.json</a:t>
            </a:r>
            <a:r>
              <a:rPr lang="ko-KR" altLang="en-US" dirty="0"/>
              <a:t>의 정보를 기반으로 계절별</a:t>
            </a:r>
            <a:r>
              <a:rPr lang="en-US" altLang="ko-KR" dirty="0"/>
              <a:t>, </a:t>
            </a:r>
            <a:r>
              <a:rPr lang="ko-KR" altLang="en-US" dirty="0"/>
              <a:t>장르별 구분된 값의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파일들로 재구성합니다</a:t>
            </a:r>
            <a:r>
              <a:rPr lang="en-US" altLang="ko-KR" dirty="0"/>
              <a:t>. </a:t>
            </a:r>
            <a:r>
              <a:rPr lang="ko-KR" altLang="en-US" dirty="0"/>
              <a:t>속성 값들 중 </a:t>
            </a:r>
            <a:r>
              <a:rPr lang="en-US" altLang="ko-KR" dirty="0"/>
              <a:t>genre</a:t>
            </a:r>
            <a:r>
              <a:rPr lang="ko-KR" altLang="en-US" dirty="0"/>
              <a:t>값 드리고</a:t>
            </a:r>
            <a:r>
              <a:rPr lang="en-US" altLang="ko-KR" dirty="0"/>
              <a:t>, year</a:t>
            </a:r>
            <a:r>
              <a:rPr lang="ko-KR" altLang="en-US" dirty="0"/>
              <a:t>의 연산으로 </a:t>
            </a:r>
            <a:r>
              <a:rPr lang="en-US" altLang="ko-KR" dirty="0"/>
              <a:t>season</a:t>
            </a:r>
            <a:r>
              <a:rPr lang="ko-KR" altLang="en-US" dirty="0"/>
              <a:t>별로 구분해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aseline="0" dirty="0"/>
              <a:t>구한 값을 기반으로 </a:t>
            </a:r>
            <a:r>
              <a:rPr lang="en-US" altLang="ko-KR" baseline="0" dirty="0" err="1"/>
              <a:t>kibana</a:t>
            </a:r>
            <a:r>
              <a:rPr lang="ko-KR" altLang="en-US" baseline="0" dirty="0"/>
              <a:t>를 통해 시각화 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9153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 결과는 </a:t>
            </a:r>
            <a:r>
              <a:rPr lang="en-US" altLang="ko-KR" dirty="0" err="1"/>
              <a:t>csv</a:t>
            </a:r>
            <a:r>
              <a:rPr lang="en-US" altLang="ko-KR" baseline="0" dirty="0"/>
              <a:t> </a:t>
            </a:r>
            <a:r>
              <a:rPr lang="ko-KR" altLang="en-US" baseline="0" dirty="0"/>
              <a:t>파일 형태로 적재된 것을 </a:t>
            </a:r>
            <a:r>
              <a:rPr lang="en-US" altLang="ko-KR" baseline="0" dirty="0" err="1"/>
              <a:t>kibana</a:t>
            </a:r>
            <a:r>
              <a:rPr lang="ko-KR" altLang="en-US" baseline="0" dirty="0"/>
              <a:t>를 활용해 시각화했습니다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우선 장르별 </a:t>
            </a:r>
            <a:r>
              <a:rPr lang="ko-KR" altLang="en-US" baseline="0" dirty="0" err="1"/>
              <a:t>분산값과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채도값</a:t>
            </a:r>
            <a:r>
              <a:rPr lang="ko-KR" altLang="en-US" baseline="0" dirty="0"/>
              <a:t> 부분에서 유의미한 차이를 확인할 수 있었습니다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랩</a:t>
            </a:r>
            <a:r>
              <a:rPr lang="en-US" altLang="ko-KR" baseline="0" dirty="0"/>
              <a:t>/</a:t>
            </a:r>
            <a:r>
              <a:rPr lang="ko-KR" altLang="en-US" baseline="0" dirty="0"/>
              <a:t>힙합 장르는 </a:t>
            </a:r>
            <a:r>
              <a:rPr lang="en-US" altLang="ko-KR" baseline="0" dirty="0"/>
              <a:t>467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분산값을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발라드는 </a:t>
            </a:r>
            <a:r>
              <a:rPr lang="en-US" altLang="ko-KR" baseline="0" dirty="0"/>
              <a:t>338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분산값을</a:t>
            </a:r>
            <a:r>
              <a:rPr lang="ko-KR" altLang="en-US" baseline="0" dirty="0"/>
              <a:t> 가짐을 확인할 수 있었습니다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이는 랩</a:t>
            </a:r>
            <a:r>
              <a:rPr lang="en-US" altLang="ko-KR" baseline="0" dirty="0"/>
              <a:t>/</a:t>
            </a:r>
            <a:r>
              <a:rPr lang="ko-KR" altLang="en-US" baseline="0" dirty="0"/>
              <a:t>힙합 장르는 복잡한 앨범 이미지를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발라드는 상대적으로 단순한 앨범 이미지를 활용함을 알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채도 부분에서 랩</a:t>
            </a:r>
            <a:r>
              <a:rPr lang="en-US" altLang="ko-KR" baseline="0" dirty="0"/>
              <a:t>/</a:t>
            </a:r>
            <a:r>
              <a:rPr lang="ko-KR" altLang="en-US" baseline="0" dirty="0"/>
              <a:t>힙합은 평균 </a:t>
            </a:r>
            <a:r>
              <a:rPr lang="en-US" altLang="ko-KR" baseline="0" dirty="0"/>
              <a:t>36%</a:t>
            </a:r>
            <a:r>
              <a:rPr lang="ko-KR" altLang="en-US" baseline="0" dirty="0"/>
              <a:t>정도의 </a:t>
            </a:r>
            <a:r>
              <a:rPr lang="ko-KR" altLang="en-US" baseline="0" dirty="0" err="1"/>
              <a:t>채도값을</a:t>
            </a:r>
            <a:r>
              <a:rPr lang="en-US" altLang="ko-KR" baseline="0" dirty="0"/>
              <a:t>, R&amp;B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26%</a:t>
            </a:r>
            <a:r>
              <a:rPr lang="ko-KR" altLang="en-US" baseline="0" dirty="0"/>
              <a:t>정도의 </a:t>
            </a:r>
            <a:r>
              <a:rPr lang="ko-KR" altLang="en-US" baseline="0" dirty="0" err="1"/>
              <a:t>채도값을</a:t>
            </a:r>
            <a:r>
              <a:rPr lang="ko-KR" altLang="en-US" baseline="0" dirty="0"/>
              <a:t> 보여줍니다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랩</a:t>
            </a:r>
            <a:r>
              <a:rPr lang="en-US" altLang="ko-KR" baseline="0" dirty="0"/>
              <a:t>/</a:t>
            </a:r>
            <a:r>
              <a:rPr lang="ko-KR" altLang="en-US" baseline="0" dirty="0"/>
              <a:t>힙합 장르의 앨범은 유채색의 앨범 이미지를</a:t>
            </a:r>
            <a:r>
              <a:rPr lang="en-US" altLang="ko-KR" baseline="0" dirty="0"/>
              <a:t>, R&amp;B</a:t>
            </a:r>
            <a:r>
              <a:rPr lang="ko-KR" altLang="en-US" baseline="0" dirty="0"/>
              <a:t>는 무채색의 앨범 이미지를 사용함을 확인할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발라드 또한 비슷한 수치를 보여주며 무채색의 앨범 이미지 활용이 많음을 확인할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7862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위에서의 결과가 상당히 신빙성을 높이는 요소로 각 장르의 분포를 보면 발라드의 비중이 </a:t>
            </a:r>
            <a:r>
              <a:rPr lang="en-US" altLang="ko-KR" dirty="0"/>
              <a:t>1</a:t>
            </a:r>
            <a:r>
              <a:rPr lang="ko-KR" altLang="en-US" dirty="0"/>
              <a:t>위</a:t>
            </a:r>
            <a:r>
              <a:rPr lang="en-US" altLang="ko-KR" dirty="0"/>
              <a:t>, </a:t>
            </a:r>
            <a:r>
              <a:rPr lang="ko-KR" altLang="en-US" dirty="0"/>
              <a:t>랩</a:t>
            </a:r>
            <a:r>
              <a:rPr lang="en-US" altLang="ko-KR" dirty="0"/>
              <a:t>/</a:t>
            </a:r>
            <a:r>
              <a:rPr lang="ko-KR" altLang="en-US" dirty="0"/>
              <a:t>힙합의 비중이 </a:t>
            </a:r>
            <a:r>
              <a:rPr lang="en-US" altLang="ko-KR" dirty="0"/>
              <a:t>3</a:t>
            </a:r>
            <a:r>
              <a:rPr lang="ko-KR" altLang="en-US" dirty="0"/>
              <a:t>위를 가집니다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많은 </a:t>
            </a:r>
            <a:r>
              <a:rPr lang="en-US" altLang="ko-KR" dirty="0"/>
              <a:t>portion</a:t>
            </a:r>
            <a:r>
              <a:rPr lang="ko-KR" altLang="en-US" dirty="0"/>
              <a:t>을 차지하는 두 장르가 확실히 상반되는 수치를 보여주며 의미 있는 차이를 가짐을 확인할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위의 </a:t>
            </a:r>
            <a:r>
              <a:rPr lang="en-US" altLang="ko-KR" dirty="0"/>
              <a:t>dance</a:t>
            </a:r>
            <a:r>
              <a:rPr lang="ko-KR" altLang="en-US" baseline="0" dirty="0"/>
              <a:t> 장르는 둘의 중간 값을 가짐을 확인할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4637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큰 차이를 보였던 분산 값의 분포를 실제로 확인하면 랩</a:t>
            </a:r>
            <a:r>
              <a:rPr lang="en-US" altLang="ko-KR" dirty="0"/>
              <a:t>/</a:t>
            </a:r>
            <a:r>
              <a:rPr lang="ko-KR" altLang="en-US" dirty="0"/>
              <a:t>힙합 부분은 </a:t>
            </a:r>
            <a:r>
              <a:rPr lang="en-US" altLang="ko-KR" dirty="0"/>
              <a:t>300,400 </a:t>
            </a:r>
            <a:r>
              <a:rPr lang="ko-KR" altLang="en-US" dirty="0"/>
              <a:t>대의 값들이 높은 </a:t>
            </a:r>
            <a:r>
              <a:rPr lang="en-US" altLang="ko-KR" dirty="0"/>
              <a:t>portion</a:t>
            </a:r>
            <a:r>
              <a:rPr lang="ko-KR" altLang="en-US" dirty="0"/>
              <a:t>을 차지하고 발라드는 </a:t>
            </a:r>
            <a:r>
              <a:rPr lang="en-US" altLang="ko-KR" dirty="0"/>
              <a:t>0,100,200</a:t>
            </a:r>
            <a:r>
              <a:rPr lang="ko-KR" altLang="en-US" dirty="0"/>
              <a:t>대의 값들이 높은 </a:t>
            </a:r>
            <a:r>
              <a:rPr lang="en-US" altLang="ko-KR" dirty="0"/>
              <a:t>portion</a:t>
            </a:r>
            <a:r>
              <a:rPr lang="ko-KR" altLang="en-US" dirty="0"/>
              <a:t>을 가집니다</a:t>
            </a:r>
            <a:r>
              <a:rPr lang="en-US" altLang="ko-KR" dirty="0"/>
              <a:t>. </a:t>
            </a:r>
            <a:r>
              <a:rPr lang="ko-KR" altLang="en-US" dirty="0"/>
              <a:t>이는 채도 부분에서도 비슷한 경향을 보이며 두 장르의 앨범의 형태가 확실히 구분됨을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9005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유의미한 차이를 확인할 수 있었던 장르에 따른 분산</a:t>
            </a:r>
            <a:r>
              <a:rPr lang="en-US" altLang="ko-KR" dirty="0"/>
              <a:t>, </a:t>
            </a:r>
            <a:r>
              <a:rPr lang="ko-KR" altLang="en-US" dirty="0"/>
              <a:t>채도와 달리 계절에 관련해서는 오히려</a:t>
            </a:r>
            <a:r>
              <a:rPr lang="ko-KR" altLang="en-US" baseline="0" dirty="0"/>
              <a:t> 차이를 관찰할 수 없었습니다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왼쪽 상단과 아래 두 </a:t>
            </a:r>
            <a:r>
              <a:rPr lang="en-US" altLang="ko-KR" baseline="0" dirty="0"/>
              <a:t>percentage graph</a:t>
            </a:r>
            <a:r>
              <a:rPr lang="ko-KR" altLang="en-US" baseline="0" dirty="0"/>
              <a:t>는 순서대로 </a:t>
            </a:r>
            <a:r>
              <a:rPr lang="en-US" altLang="ko-KR" baseline="0" dirty="0"/>
              <a:t>R, G, B</a:t>
            </a:r>
            <a:r>
              <a:rPr lang="ko-KR" altLang="en-US" baseline="0" dirty="0"/>
              <a:t>의 분포를 계절별로 표현한 그래프입니다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각 영역의 색</a:t>
            </a:r>
            <a:r>
              <a:rPr lang="en-US" altLang="ko-KR" baseline="0" dirty="0"/>
              <a:t>, </a:t>
            </a:r>
            <a:r>
              <a:rPr lang="ko-KR" altLang="en-US" baseline="0" dirty="0"/>
              <a:t>초록색</a:t>
            </a:r>
            <a:r>
              <a:rPr lang="en-US" altLang="ko-KR" baseline="0" dirty="0"/>
              <a:t>, </a:t>
            </a:r>
            <a:r>
              <a:rPr lang="ko-KR" altLang="en-US" baseline="0" dirty="0"/>
              <a:t>빨간색</a:t>
            </a:r>
            <a:r>
              <a:rPr lang="en-US" altLang="ko-KR" baseline="0" dirty="0"/>
              <a:t>, </a:t>
            </a:r>
            <a:r>
              <a:rPr lang="ko-KR" altLang="en-US" baseline="0" dirty="0"/>
              <a:t>노란색</a:t>
            </a:r>
            <a:r>
              <a:rPr lang="en-US" altLang="ko-KR" baseline="0" dirty="0"/>
              <a:t>, </a:t>
            </a:r>
            <a:r>
              <a:rPr lang="ko-KR" altLang="en-US" baseline="0" dirty="0"/>
              <a:t>파란색은 순서대로 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여름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가을</a:t>
            </a:r>
            <a:r>
              <a:rPr lang="en-US" altLang="ko-KR" baseline="0" dirty="0"/>
              <a:t>, </a:t>
            </a:r>
            <a:r>
              <a:rPr lang="ko-KR" altLang="en-US" baseline="0" dirty="0"/>
              <a:t>겨울 별 값 영역에 해당합니다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보면 변화는 있지만 그 영역의 평균은 전 구간에 대해 큰 차이를 보이지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</a:t>
            </a:r>
            <a:r>
              <a:rPr lang="ko-KR" altLang="en-US" dirty="0"/>
              <a:t>분포를 꺾은선 그래프로 표현한 우측 상단의 그래프에서도 정규분포의 형태와 유사한 분포를 확인할 수 있습니다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특정한 어느 한 계절도 확실히 큰 지표를 보여주지는 않습니다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6380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위의 값들의 평균 대해 시각화하면 확실히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</a:t>
            </a:r>
            <a:r>
              <a:rPr lang="en-US" altLang="ko-KR" dirty="0"/>
              <a:t>RGB</a:t>
            </a:r>
            <a:r>
              <a:rPr lang="ko-KR" altLang="en-US" dirty="0"/>
              <a:t>의 값은 계절이 지나감에 따라 그 수치가 일괄적으로 감소함을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그 수치는 </a:t>
            </a:r>
            <a:r>
              <a:rPr lang="en-US" altLang="ko-KR" dirty="0"/>
              <a:t>10% </a:t>
            </a:r>
            <a:r>
              <a:rPr lang="ko-KR" altLang="en-US" dirty="0"/>
              <a:t>내외의 값을 보여줍니다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약간의 특이한 수치로 </a:t>
            </a:r>
            <a:r>
              <a:rPr lang="en-US" altLang="ko-KR" dirty="0"/>
              <a:t>B</a:t>
            </a:r>
            <a:r>
              <a:rPr lang="ko-KR" altLang="en-US" dirty="0"/>
              <a:t>값이 여름에 감소하지 않고 증가함을 알 수 있는데 이는 청량한 여름 테마에</a:t>
            </a:r>
            <a:endParaRPr lang="en-US" altLang="ko-KR" dirty="0"/>
          </a:p>
          <a:p>
            <a:r>
              <a:rPr lang="ko-KR" altLang="en-US" dirty="0"/>
              <a:t>바다</a:t>
            </a:r>
            <a:r>
              <a:rPr lang="en-US" altLang="ko-KR" dirty="0"/>
              <a:t>, </a:t>
            </a:r>
            <a:r>
              <a:rPr lang="ko-KR" altLang="en-US" dirty="0"/>
              <a:t>하늘 등의 이미지가 활용되어서 그렇다는 추측을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이외의 </a:t>
            </a:r>
            <a:r>
              <a:rPr lang="en-US" altLang="ko-KR" dirty="0"/>
              <a:t>R</a:t>
            </a:r>
            <a:r>
              <a:rPr lang="ko-KR" altLang="en-US" dirty="0"/>
              <a:t>값이 봄에 높은 편이고</a:t>
            </a:r>
            <a:r>
              <a:rPr lang="en-US" altLang="ko-KR" dirty="0"/>
              <a:t>, G</a:t>
            </a:r>
            <a:r>
              <a:rPr lang="ko-KR" altLang="en-US" dirty="0"/>
              <a:t>값이 겨울에 적은데 이를 크게 의미</a:t>
            </a:r>
            <a:r>
              <a:rPr lang="ko-KR" altLang="en-US" baseline="0" dirty="0"/>
              <a:t> 있는 정도라 보기 어렵습니다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특정 계절에 특정 색</a:t>
            </a:r>
            <a:r>
              <a:rPr lang="ko-KR" altLang="en-US" baseline="0" dirty="0"/>
              <a:t> 성분이 등장하는 경향은 굉장히 적으며 일괄적인 수치의 감소만이 확실히 관찰됩니다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이는 전체적인 밝기의 감소를 의미합니다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봄</a:t>
            </a:r>
            <a:r>
              <a:rPr lang="en-US" altLang="ko-KR" dirty="0"/>
              <a:t>-&gt;</a:t>
            </a:r>
            <a:r>
              <a:rPr lang="ko-KR" altLang="en-US" dirty="0"/>
              <a:t>여름</a:t>
            </a:r>
            <a:r>
              <a:rPr lang="en-US" altLang="ko-KR" dirty="0"/>
              <a:t>-&gt;</a:t>
            </a:r>
            <a:r>
              <a:rPr lang="ko-KR" altLang="en-US" dirty="0"/>
              <a:t>가을</a:t>
            </a:r>
            <a:r>
              <a:rPr lang="en-US" altLang="ko-KR" dirty="0"/>
              <a:t>-&gt;</a:t>
            </a:r>
            <a:r>
              <a:rPr lang="ko-KR" altLang="en-US" dirty="0"/>
              <a:t>겨울 순으로 밝기가 감소하는 경향을 보여줍니다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60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멜론에서 수집한 데이터는 분류 기준이 되는 </a:t>
            </a:r>
            <a:r>
              <a:rPr lang="ko-KR" altLang="en-US" dirty="0" err="1"/>
              <a:t>월간차트의</a:t>
            </a:r>
            <a:r>
              <a:rPr lang="ko-KR" altLang="en-US" dirty="0"/>
              <a:t> 연도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/ </a:t>
            </a:r>
            <a:r>
              <a:rPr lang="ko-KR" altLang="en-US" dirty="0"/>
              <a:t>음원 정보인 순위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가수</a:t>
            </a:r>
            <a:r>
              <a:rPr lang="en-US" altLang="ko-KR" dirty="0"/>
              <a:t>, </a:t>
            </a:r>
            <a:r>
              <a:rPr lang="ko-KR" altLang="en-US" dirty="0" err="1"/>
              <a:t>앨범명</a:t>
            </a:r>
            <a:r>
              <a:rPr lang="en-US" altLang="ko-KR" dirty="0"/>
              <a:t>, </a:t>
            </a:r>
            <a:r>
              <a:rPr lang="ko-KR" altLang="en-US" dirty="0"/>
              <a:t>앨범 이미지</a:t>
            </a:r>
            <a:r>
              <a:rPr lang="en-US" altLang="ko-KR" dirty="0"/>
              <a:t>, </a:t>
            </a:r>
            <a:r>
              <a:rPr lang="ko-KR" altLang="en-US" dirty="0"/>
              <a:t>장르</a:t>
            </a:r>
            <a:r>
              <a:rPr lang="en-US" altLang="ko-KR" dirty="0"/>
              <a:t>, </a:t>
            </a:r>
            <a:r>
              <a:rPr lang="ko-KR" altLang="en-US" dirty="0"/>
              <a:t>발매일</a:t>
            </a:r>
            <a:r>
              <a:rPr lang="en-US" altLang="ko-KR" dirty="0"/>
              <a:t>, </a:t>
            </a:r>
            <a:r>
              <a:rPr lang="ko-KR" altLang="en-US" dirty="0"/>
              <a:t>좋아요 수입니다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3691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밝기에 이어 채도 값 또한 큰 변화를 보이지는 않습니다</a:t>
            </a:r>
            <a:r>
              <a:rPr lang="en-US" altLang="ko-KR" dirty="0"/>
              <a:t>. </a:t>
            </a:r>
            <a:r>
              <a:rPr lang="ko-KR" altLang="en-US" dirty="0"/>
              <a:t>여름에 가장 높은 채도를 보이며 이후 감소하는 경향을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 수치 또한 </a:t>
            </a:r>
            <a:r>
              <a:rPr lang="en-US" altLang="ko-KR" dirty="0"/>
              <a:t>10~20% </a:t>
            </a:r>
            <a:r>
              <a:rPr lang="ko-KR" altLang="en-US" dirty="0"/>
              <a:t>정도의 수치 변화이기 때문에 가시적으로 큰 차이를 가지지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분산 부분에서는 </a:t>
            </a:r>
            <a:r>
              <a:rPr lang="en-US" altLang="ko-KR" dirty="0"/>
              <a:t>10% </a:t>
            </a:r>
            <a:r>
              <a:rPr lang="ko-KR" altLang="en-US" dirty="0"/>
              <a:t>미만의 미미한 차이를 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여기까지의 장르별</a:t>
            </a:r>
            <a:r>
              <a:rPr lang="en-US" altLang="ko-KR" dirty="0"/>
              <a:t>, </a:t>
            </a:r>
            <a:r>
              <a:rPr lang="ko-KR" altLang="en-US" dirty="0"/>
              <a:t>계절별 분석을 통해 두 가지 </a:t>
            </a:r>
            <a:r>
              <a:rPr lang="ko-KR" altLang="en-US" dirty="0" err="1"/>
              <a:t>인사이트를</a:t>
            </a:r>
            <a:r>
              <a:rPr lang="ko-KR" altLang="en-US" dirty="0"/>
              <a:t> 얻을 수 있었습니다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장르별로는 분산</a:t>
            </a:r>
            <a:r>
              <a:rPr lang="en-US" altLang="ko-KR" dirty="0"/>
              <a:t>, </a:t>
            </a:r>
            <a:r>
              <a:rPr lang="ko-KR" altLang="en-US" dirty="0"/>
              <a:t>채도 부분에서 유의미한 차이를 발견할 수 있었습니다</a:t>
            </a:r>
            <a:r>
              <a:rPr lang="en-US" altLang="ko-KR" dirty="0"/>
              <a:t>. </a:t>
            </a:r>
            <a:r>
              <a:rPr lang="ko-KR" altLang="en-US" dirty="0"/>
              <a:t>이는 많은 </a:t>
            </a:r>
            <a:r>
              <a:rPr lang="en-US" altLang="ko-KR" dirty="0"/>
              <a:t>portion</a:t>
            </a:r>
            <a:r>
              <a:rPr lang="ko-KR" altLang="en-US" dirty="0"/>
              <a:t>을 차지하는 발라드와 랩</a:t>
            </a:r>
            <a:r>
              <a:rPr lang="en-US" altLang="ko-KR" dirty="0"/>
              <a:t>/</a:t>
            </a:r>
            <a:r>
              <a:rPr lang="ko-KR" altLang="en-US" dirty="0"/>
              <a:t>힙합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aseline="0" dirty="0"/>
              <a:t>     </a:t>
            </a:r>
            <a:r>
              <a:rPr lang="ko-KR" altLang="en-US" baseline="0" dirty="0"/>
              <a:t>부분에서 확실히 확인할 수 있었습니다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장르는 앨범 이미지 구성에 큰 영향을 미침을 알 수 있습니다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계절별로는 예상 외로 유의미한 차이를 보이지 않았습니다</a:t>
            </a:r>
            <a:r>
              <a:rPr lang="en-US" altLang="ko-KR" dirty="0"/>
              <a:t>. </a:t>
            </a:r>
            <a:r>
              <a:rPr lang="ko-KR" altLang="en-US" dirty="0"/>
              <a:t>특정 계절에 특정 색을 더 사용하는 경향은 굉장히 소소하게</a:t>
            </a:r>
            <a:endParaRPr lang="en-US" altLang="ko-KR" dirty="0"/>
          </a:p>
          <a:p>
            <a:r>
              <a:rPr lang="en-US" altLang="ko-KR" baseline="0" dirty="0"/>
              <a:t>    </a:t>
            </a:r>
            <a:r>
              <a:rPr lang="ko-KR" altLang="en-US" baseline="0" dirty="0"/>
              <a:t>관찰됩니다</a:t>
            </a:r>
            <a:r>
              <a:rPr lang="en-US" altLang="ko-KR" baseline="0" dirty="0"/>
              <a:t>. </a:t>
            </a:r>
            <a:r>
              <a:rPr lang="ko-KR" altLang="en-US" dirty="0"/>
              <a:t>계절은 앨범 이미지 구성에 크지 않은 영향을 미침을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6D4DD-335B-440E-ADEF-3690A3F0F594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185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수집한 데이터를 토대로 어떻게 분석을 할 수 있을지 회의하던 중 가수 데이터를 추가적으로 수집하면 </a:t>
            </a:r>
            <a:r>
              <a:rPr lang="ko-KR" altLang="en-US" dirty="0" err="1"/>
              <a:t>어떻겠냐라는</a:t>
            </a:r>
            <a:r>
              <a:rPr lang="ko-KR" altLang="en-US" dirty="0"/>
              <a:t> 의견이 제시되었고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가수 데이터가 있다면 데이터 간 조인을 통해 더 의미 있는 분석을 할 수 있을 것 같아 가수 데이터를 추가적으로 수집하기로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멜론에는 성별 정보가</a:t>
            </a:r>
            <a:r>
              <a:rPr lang="en-US" altLang="ko-KR" dirty="0"/>
              <a:t>, </a:t>
            </a:r>
            <a:r>
              <a:rPr lang="ko-KR" altLang="en-US" dirty="0" err="1"/>
              <a:t>지니에는</a:t>
            </a:r>
            <a:r>
              <a:rPr lang="ko-KR" altLang="en-US"/>
              <a:t> 가수 형태의 </a:t>
            </a:r>
            <a:r>
              <a:rPr lang="ko-KR" altLang="en-US" dirty="0"/>
              <a:t>정보가 제공되지 않아서 각 사이트에서 저희가 필요한 정보를 크롤링하였습니다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F82E57-A64C-4A7E-BB6F-DB2927DDCF3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349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422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4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985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119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450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49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837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45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6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30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95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2021. 6. 10.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61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80453" y="1040191"/>
            <a:ext cx="9122900" cy="45272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latinLnBrk="0">
              <a:defRPr/>
            </a:pPr>
            <a:r>
              <a:rPr lang="en-US" altLang="ko-KR" sz="35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Chart using Music Data</a:t>
            </a:r>
          </a:p>
          <a:p>
            <a:pPr algn="ctr" latinLnBrk="0">
              <a:defRPr/>
            </a:pP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endParaRPr lang="en-US" altLang="ko-KR" sz="2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Team 3</a:t>
            </a:r>
          </a:p>
          <a:p>
            <a:pPr algn="ctr" latinLnBrk="0">
              <a:defRPr/>
            </a:pP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2021-1 project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with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big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47317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473116" y="5888666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29706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crawling with selenium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Create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a class to store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27AAED-CE78-E240-B635-CF638BA1D6B2}"/>
              </a:ext>
            </a:extLst>
          </p:cNvPr>
          <p:cNvSpPr/>
          <p:nvPr/>
        </p:nvSpPr>
        <p:spPr>
          <a:xfrm>
            <a:off x="2365376" y="1840448"/>
            <a:ext cx="174759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dirty="0"/>
              <a:t>Song class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104789-8286-254E-B689-DE2D3F3E06AD}"/>
              </a:ext>
            </a:extLst>
          </p:cNvPr>
          <p:cNvSpPr/>
          <p:nvPr/>
        </p:nvSpPr>
        <p:spPr>
          <a:xfrm>
            <a:off x="6900523" y="1871702"/>
            <a:ext cx="1669047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2. Singer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FB54232D-D1F6-4A94-8F09-07FDECDBA960}"/>
              </a:ext>
            </a:extLst>
          </p:cNvPr>
          <p:cNvSpPr/>
          <p:nvPr/>
        </p:nvSpPr>
        <p:spPr>
          <a:xfrm>
            <a:off x="352424" y="2561189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A9B2D37-4BEA-4AC1-A7A5-C6614E597A6B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8ADB76E0-BE25-4588-9D59-908D63678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587" y="2570819"/>
            <a:ext cx="4001058" cy="31532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FDED5AE-3D20-4A1E-86F7-C38853052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975" y="2586308"/>
            <a:ext cx="2959109" cy="154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10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473116" y="5888666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29706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crawling with selenium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Code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to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crawling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songs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on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melon</a:t>
            </a: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FB54232D-D1F6-4A94-8F09-07FDECDBA960}"/>
              </a:ext>
            </a:extLst>
          </p:cNvPr>
          <p:cNvSpPr/>
          <p:nvPr/>
        </p:nvSpPr>
        <p:spPr>
          <a:xfrm>
            <a:off x="352424" y="2561189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A9B2D37-4BEA-4AC1-A7A5-C6614E597A6B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6C3CA3F0-74F8-4128-8C70-22D153AB4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129" y="1852856"/>
            <a:ext cx="8945041" cy="403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6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473116" y="5888666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29706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crawling with selenium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Save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object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to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pickle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file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27AAED-CE78-E240-B635-CF638BA1D6B2}"/>
              </a:ext>
            </a:extLst>
          </p:cNvPr>
          <p:cNvSpPr/>
          <p:nvPr/>
        </p:nvSpPr>
        <p:spPr>
          <a:xfrm>
            <a:off x="2605073" y="1840448"/>
            <a:ext cx="274466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 Occur issue on Melon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104789-8286-254E-B689-DE2D3F3E06AD}"/>
              </a:ext>
            </a:extLst>
          </p:cNvPr>
          <p:cNvSpPr/>
          <p:nvPr/>
        </p:nvSpPr>
        <p:spPr>
          <a:xfrm>
            <a:off x="7074778" y="1843218"/>
            <a:ext cx="1510350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Use pickle</a:t>
            </a: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FB54232D-D1F6-4A94-8F09-07FDECDBA960}"/>
              </a:ext>
            </a:extLst>
          </p:cNvPr>
          <p:cNvSpPr/>
          <p:nvPr/>
        </p:nvSpPr>
        <p:spPr>
          <a:xfrm>
            <a:off x="352424" y="2561189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A9B2D37-4BEA-4AC1-A7A5-C6614E597A6B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976C0E5-03C8-4B02-93A1-AD7605ECB9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13"/>
          <a:stretch/>
        </p:blipFill>
        <p:spPr>
          <a:xfrm>
            <a:off x="3021103" y="2438879"/>
            <a:ext cx="3021839" cy="23933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FAA5E0-33C5-4E8D-81CC-4EAB70CB3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778" y="2706448"/>
            <a:ext cx="3559967" cy="17639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9D5133-113E-4730-9180-F2F5064B4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118" y="4926773"/>
            <a:ext cx="5877745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39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473116" y="5888666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29706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crawling with selenium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Extract the names of artists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27AAED-CE78-E240-B635-CF638BA1D6B2}"/>
              </a:ext>
            </a:extLst>
          </p:cNvPr>
          <p:cNvSpPr/>
          <p:nvPr/>
        </p:nvSpPr>
        <p:spPr>
          <a:xfrm>
            <a:off x="3910241" y="1734123"/>
            <a:ext cx="731290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Code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104789-8286-254E-B689-DE2D3F3E06AD}"/>
              </a:ext>
            </a:extLst>
          </p:cNvPr>
          <p:cNvSpPr/>
          <p:nvPr/>
        </p:nvSpPr>
        <p:spPr>
          <a:xfrm>
            <a:off x="8762154" y="1734123"/>
            <a:ext cx="810863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Result</a:t>
            </a: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FB54232D-D1F6-4A94-8F09-07FDECDBA960}"/>
              </a:ext>
            </a:extLst>
          </p:cNvPr>
          <p:cNvSpPr/>
          <p:nvPr/>
        </p:nvSpPr>
        <p:spPr>
          <a:xfrm>
            <a:off x="352424" y="2561189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A9B2D37-4BEA-4AC1-A7A5-C6614E597A6B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393F586-55D6-424B-A68B-C65F926B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800" y="2451876"/>
            <a:ext cx="4006171" cy="26858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0621EAC-24E0-4259-8C51-AD2651E15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199" y="2799314"/>
            <a:ext cx="4712775" cy="183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34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473116" y="5888666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29706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crawling with selenium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Code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to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crawling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artists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on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melon</a:t>
            </a: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FB54232D-D1F6-4A94-8F09-07FDECDBA960}"/>
              </a:ext>
            </a:extLst>
          </p:cNvPr>
          <p:cNvSpPr/>
          <p:nvPr/>
        </p:nvSpPr>
        <p:spPr>
          <a:xfrm>
            <a:off x="352424" y="2561189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A9B2D37-4BEA-4AC1-A7A5-C6614E597A6B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E6658AE-41CA-4613-A680-6AF0EE070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209" y="2198521"/>
            <a:ext cx="9477438" cy="304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4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473116" y="5888666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2090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Keyword extraction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Tokenizer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Ensemble </a:t>
            </a:r>
            <a:r>
              <a:rPr lang="en-US" altLang="ko-KR" sz="2500" b="1" dirty="0" err="1">
                <a:solidFill>
                  <a:srgbClr val="28C84E"/>
                </a:solidFill>
              </a:rPr>
              <a:t>Komoran</a:t>
            </a:r>
            <a:r>
              <a:rPr lang="en-US" altLang="ko-KR" sz="2500" b="1" dirty="0">
                <a:solidFill>
                  <a:srgbClr val="28C84E"/>
                </a:solidFill>
              </a:rPr>
              <a:t> and </a:t>
            </a:r>
            <a:r>
              <a:rPr lang="en-US" altLang="ko-KR" sz="2500" b="1" dirty="0" err="1">
                <a:solidFill>
                  <a:srgbClr val="28C84E"/>
                </a:solidFill>
              </a:rPr>
              <a:t>nltk</a:t>
            </a:r>
            <a:endParaRPr lang="en-US" altLang="ko-KR" sz="2500" b="1" dirty="0">
              <a:solidFill>
                <a:srgbClr val="28C84E"/>
              </a:solidFill>
            </a:endParaRP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FB54232D-D1F6-4A94-8F09-07FDECDBA960}"/>
              </a:ext>
            </a:extLst>
          </p:cNvPr>
          <p:cNvSpPr/>
          <p:nvPr/>
        </p:nvSpPr>
        <p:spPr>
          <a:xfrm>
            <a:off x="352424" y="2561189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A9B2D37-4BEA-4AC1-A7A5-C6614E597A6B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42C4018-E560-4C9F-877A-9ACE3EB0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58" y="2881266"/>
            <a:ext cx="8349785" cy="256916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76FD8D-6B72-49F9-83B6-6F5537D7CE1F}"/>
              </a:ext>
            </a:extLst>
          </p:cNvPr>
          <p:cNvSpPr/>
          <p:nvPr/>
        </p:nvSpPr>
        <p:spPr>
          <a:xfrm>
            <a:off x="2297572" y="1776827"/>
            <a:ext cx="4205895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Korean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common noun, proper noun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English : noun,</a:t>
            </a:r>
            <a:r>
              <a:rPr lang="ko-KR" altLang="en-US" dirty="0"/>
              <a:t> </a:t>
            </a:r>
            <a:r>
              <a:rPr lang="en-US" altLang="ko-KR" dirty="0"/>
              <a:t>foreign word, adjective</a:t>
            </a:r>
          </a:p>
        </p:txBody>
      </p:sp>
    </p:spTree>
    <p:extLst>
      <p:ext uri="{BB962C8B-B14F-4D97-AF65-F5344CB8AC3E}">
        <p14:creationId xmlns:p14="http://schemas.microsoft.com/office/powerpoint/2010/main" val="4218400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473116" y="5888666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20906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Keyword extraction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Implementation of </a:t>
            </a:r>
            <a:r>
              <a:rPr lang="en-US" altLang="ko-KR" sz="2500" b="1" dirty="0" err="1">
                <a:solidFill>
                  <a:srgbClr val="28C84E"/>
                </a:solidFill>
              </a:rPr>
              <a:t>TextRank</a:t>
            </a:r>
            <a:r>
              <a:rPr lang="en-US" altLang="ko-KR" sz="2500" b="1" dirty="0">
                <a:solidFill>
                  <a:srgbClr val="28C84E"/>
                </a:solidFill>
              </a:rPr>
              <a:t> algorithm</a:t>
            </a: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FB54232D-D1F6-4A94-8F09-07FDECDBA960}"/>
              </a:ext>
            </a:extLst>
          </p:cNvPr>
          <p:cNvSpPr/>
          <p:nvPr/>
        </p:nvSpPr>
        <p:spPr>
          <a:xfrm>
            <a:off x="352424" y="2561189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A9B2D37-4BEA-4AC1-A7A5-C6614E597A6B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D5CC6707-D9C2-4722-9E8F-6A75E0A16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713" y="1806617"/>
            <a:ext cx="4706007" cy="42011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EE27F1B-994C-4DBD-ABF7-12CE322E8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202" y="3429000"/>
            <a:ext cx="4633611" cy="9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88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473116" y="5888666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983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Preprocessed data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Song.csv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27AAED-CE78-E240-B635-CF638BA1D6B2}"/>
              </a:ext>
            </a:extLst>
          </p:cNvPr>
          <p:cNvSpPr/>
          <p:nvPr/>
        </p:nvSpPr>
        <p:spPr>
          <a:xfrm>
            <a:off x="2365376" y="1840448"/>
            <a:ext cx="174759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dirty="0"/>
              <a:t>Song class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104789-8286-254E-B689-DE2D3F3E06AD}"/>
              </a:ext>
            </a:extLst>
          </p:cNvPr>
          <p:cNvSpPr/>
          <p:nvPr/>
        </p:nvSpPr>
        <p:spPr>
          <a:xfrm>
            <a:off x="2365375" y="3645137"/>
            <a:ext cx="771474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2.</a:t>
            </a:r>
            <a:r>
              <a:rPr lang="ko-KR" altLang="en-US" dirty="0"/>
              <a:t>   </a:t>
            </a:r>
            <a:r>
              <a:rPr lang="en" altLang="ko-KR" dirty="0"/>
              <a:t>Score average by grouping artists by gender and solo/group status</a:t>
            </a:r>
            <a:endParaRPr lang="en-US" altLang="ko-KR" dirty="0"/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FB54232D-D1F6-4A94-8F09-07FDECDBA960}"/>
              </a:ext>
            </a:extLst>
          </p:cNvPr>
          <p:cNvSpPr/>
          <p:nvPr/>
        </p:nvSpPr>
        <p:spPr>
          <a:xfrm>
            <a:off x="352424" y="2561189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A9B2D37-4BEA-4AC1-A7A5-C6614E597A6B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7322D68-B3F5-480C-A8B1-65DB672A1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547" y="1990524"/>
            <a:ext cx="9087336" cy="337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1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473116" y="5888666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9832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Preprocessed data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28232" y="875432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Singer.csv</a:t>
            </a: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:a16="http://schemas.microsoft.com/office/drawing/2014/main" id="{FB54232D-D1F6-4A94-8F09-07FDECDBA960}"/>
              </a:ext>
            </a:extLst>
          </p:cNvPr>
          <p:cNvSpPr/>
          <p:nvPr/>
        </p:nvSpPr>
        <p:spPr>
          <a:xfrm>
            <a:off x="352424" y="2561189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A9B2D37-4BEA-4AC1-A7A5-C6614E597A6B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8C9D4B54-548B-4791-9C69-024D546B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335" y="1954594"/>
            <a:ext cx="3792734" cy="411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8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27093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What Our Team Analyzed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399071" y="1463985"/>
            <a:ext cx="9002903" cy="456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ore-KR" sz="3000" dirty="0"/>
              <a:t>Popular</a:t>
            </a:r>
            <a:r>
              <a:rPr lang="ko-KR" altLang="en-US" sz="3000" dirty="0"/>
              <a:t> </a:t>
            </a:r>
            <a:r>
              <a:rPr lang="en-US" altLang="ko-KR" sz="3000" dirty="0">
                <a:solidFill>
                  <a:srgbClr val="27C84E"/>
                </a:solidFill>
              </a:rPr>
              <a:t>Artists Type</a:t>
            </a:r>
            <a:r>
              <a:rPr lang="en-US" altLang="ko-KR" sz="3000" dirty="0"/>
              <a:t> by Genre and Flow of Type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ore-KR" sz="3000" dirty="0"/>
              <a:t> </a:t>
            </a:r>
            <a:r>
              <a:rPr lang="en-US" altLang="ko-Kore-KR" sz="3000" dirty="0">
                <a:solidFill>
                  <a:srgbClr val="27C84E"/>
                </a:solidFill>
              </a:rPr>
              <a:t>Most Used Keywords</a:t>
            </a:r>
            <a:r>
              <a:rPr lang="en-US" altLang="ko-Kore-KR" sz="3000" dirty="0"/>
              <a:t> in Lyrics by Genre</a:t>
            </a:r>
            <a:r>
              <a:rPr lang="ko-KR" altLang="en-US" sz="3000" dirty="0"/>
              <a:t> </a:t>
            </a:r>
            <a:r>
              <a:rPr lang="en-US" altLang="ko-KR" sz="3000" dirty="0"/>
              <a:t>and Flow of Time</a:t>
            </a:r>
            <a:r>
              <a:rPr lang="en-US" altLang="ko-Kore-KR" sz="3000" dirty="0"/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000" dirty="0"/>
              <a:t>Song Recommendation Through Lyric </a:t>
            </a:r>
            <a:r>
              <a:rPr lang="en-US" altLang="ko-KR" sz="3000" dirty="0">
                <a:solidFill>
                  <a:srgbClr val="27C84E"/>
                </a:solidFill>
              </a:rPr>
              <a:t>Keywords similarity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000" dirty="0"/>
              <a:t>Album </a:t>
            </a:r>
            <a:r>
              <a:rPr lang="en-US" altLang="ko-KR" sz="3000" dirty="0">
                <a:solidFill>
                  <a:srgbClr val="27C84E"/>
                </a:solidFill>
              </a:rPr>
              <a:t>Image Coloring</a:t>
            </a:r>
            <a:r>
              <a:rPr lang="en-US" altLang="ko-KR" sz="3000" dirty="0"/>
              <a:t> by Genre</a:t>
            </a:r>
            <a:endParaRPr lang="en" altLang="ko-KR" sz="30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628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838325" y="716099"/>
            <a:ext cx="6772276" cy="5048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TEAM 3</a:t>
            </a:r>
          </a:p>
          <a:p>
            <a:pPr algn="ctr" latinLnBrk="0">
              <a:defRPr/>
            </a:pPr>
            <a:r>
              <a:rPr lang="en-US" altLang="ko-KR" sz="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Chart using Music Data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3893" y="858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826184"/>
              </p:ext>
            </p:extLst>
          </p:nvPr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" name="타원 28"/>
          <p:cNvSpPr/>
          <p:nvPr/>
        </p:nvSpPr>
        <p:spPr>
          <a:xfrm>
            <a:off x="2311367" y="1938462"/>
            <a:ext cx="793043" cy="793043"/>
          </a:xfrm>
          <a:prstGeom prst="ellipse">
            <a:avLst/>
          </a:prstGeom>
          <a:solidFill>
            <a:schemeClr val="tx2">
              <a:lumMod val="7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849777" y="1938462"/>
            <a:ext cx="792000" cy="792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673691" y="1938462"/>
            <a:ext cx="792000" cy="792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43057" y="2784101"/>
            <a:ext cx="2399792" cy="1596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u="sng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고다경</a:t>
            </a:r>
            <a:endParaRPr lang="en-US" altLang="ko-KR" sz="1400" b="1" u="sng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Team Leader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Data Acquisition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Environment Setting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Data Analysis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PPT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67343" y="2760952"/>
            <a:ext cx="2290207" cy="1596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u="sng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이규호</a:t>
            </a:r>
            <a:endParaRPr lang="en-US" altLang="ko-KR" sz="1200" b="1" u="sng" dirty="0">
              <a:solidFill>
                <a:prstClr val="black">
                  <a:lumMod val="85000"/>
                  <a:lumOff val="15000"/>
                </a:prstClr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Scrum Master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Data Acquisition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Data Preprocessing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Data Analysis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PPT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840121" y="2760952"/>
            <a:ext cx="2699717" cy="1111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u="sng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이해님</a:t>
            </a:r>
            <a:endParaRPr lang="en-US" altLang="ko-KR" sz="1200" b="1" u="sng" dirty="0">
              <a:solidFill>
                <a:prstClr val="black">
                  <a:lumMod val="85000"/>
                  <a:lumOff val="15000"/>
                </a:prstClr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Data Acquisition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Data Analysis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PPT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D83C278-A37B-6048-91C7-61E8FEE67439}"/>
              </a:ext>
            </a:extLst>
          </p:cNvPr>
          <p:cNvSpPr/>
          <p:nvPr/>
        </p:nvSpPr>
        <p:spPr>
          <a:xfrm>
            <a:off x="4313699" y="4337399"/>
            <a:ext cx="793043" cy="793043"/>
          </a:xfrm>
          <a:prstGeom prst="ellipse">
            <a:avLst/>
          </a:prstGeom>
          <a:solidFill>
            <a:schemeClr val="tx2">
              <a:lumMod val="7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4819F1D-A422-E847-9F35-CA1E28227B38}"/>
              </a:ext>
            </a:extLst>
          </p:cNvPr>
          <p:cNvSpPr/>
          <p:nvPr/>
        </p:nvSpPr>
        <p:spPr>
          <a:xfrm>
            <a:off x="7676023" y="4397360"/>
            <a:ext cx="792000" cy="792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B41AE1-4BA8-F04A-AEB7-EB4F6A513B3F}"/>
              </a:ext>
            </a:extLst>
          </p:cNvPr>
          <p:cNvSpPr txBox="1"/>
          <p:nvPr/>
        </p:nvSpPr>
        <p:spPr>
          <a:xfrm>
            <a:off x="4245389" y="5210174"/>
            <a:ext cx="2399792" cy="1353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u="sng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정훈용</a:t>
            </a:r>
            <a:endParaRPr lang="en-US" altLang="ko-KR" sz="1400" b="1" u="sng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Data Acquisition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Data Analysis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Visualization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PPT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7AB29-9F0B-1D43-A06C-793B3AB1D1E5}"/>
              </a:ext>
            </a:extLst>
          </p:cNvPr>
          <p:cNvSpPr txBox="1"/>
          <p:nvPr/>
        </p:nvSpPr>
        <p:spPr>
          <a:xfrm>
            <a:off x="7669675" y="5270135"/>
            <a:ext cx="2290207" cy="1111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u="sng" dirty="0" err="1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조아혜</a:t>
            </a:r>
            <a:endParaRPr lang="en-US" altLang="ko-KR" sz="1200" b="1" u="sng" dirty="0">
              <a:solidFill>
                <a:prstClr val="black">
                  <a:lumMod val="85000"/>
                  <a:lumOff val="15000"/>
                </a:prstClr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Data Acquisition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Visualization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1000405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50674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Popular Artist Types by Year/Season 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704683" y="1233153"/>
            <a:ext cx="8334653" cy="5030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Big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Process</a:t>
            </a:r>
            <a:br>
              <a:rPr lang="en-US" altLang="ko-KR" sz="2500" b="1" dirty="0">
                <a:solidFill>
                  <a:srgbClr val="28C84E"/>
                </a:solidFill>
              </a:rPr>
            </a:br>
            <a:endParaRPr lang="en-US" altLang="ko-KR" sz="2500" b="1" dirty="0">
              <a:solidFill>
                <a:srgbClr val="28C84E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sz="3000" dirty="0"/>
              <a:t>Divide the chart by year and season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sz="3000" dirty="0"/>
              <a:t>Calculate the popularity by song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sz="3000" dirty="0"/>
              <a:t>Calculate the popularity by artist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000" dirty="0"/>
              <a:t>Group</a:t>
            </a:r>
            <a:r>
              <a:rPr lang="en" altLang="ko-KR" sz="3000" dirty="0"/>
              <a:t> artists by gender, group/solo</a:t>
            </a:r>
            <a:r>
              <a:rPr lang="ko-KR" altLang="en-US" sz="3000" dirty="0"/>
              <a:t> </a:t>
            </a:r>
            <a:r>
              <a:rPr lang="en-US" altLang="ko-KR" sz="3000" dirty="0"/>
              <a:t>and </a:t>
            </a:r>
            <a:r>
              <a:rPr lang="ko-KR" altLang="en-US" sz="3000" dirty="0"/>
              <a:t>     </a:t>
            </a:r>
            <a:r>
              <a:rPr lang="en-US" altLang="ko-KR" sz="3000" dirty="0"/>
              <a:t>Calculate the average</a:t>
            </a:r>
            <a:endParaRPr lang="en" altLang="ko-KR" sz="30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26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4911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Popular Artist Types by Year/Season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1172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Divide the chart by year and season</a:t>
            </a:r>
            <a:br>
              <a:rPr lang="en-US" altLang="ko-KR" sz="2500" b="1" dirty="0">
                <a:solidFill>
                  <a:srgbClr val="28C84E"/>
                </a:solidFill>
              </a:rPr>
            </a:br>
            <a:endParaRPr lang="en-US" altLang="ko-KR" sz="2500" b="1" dirty="0">
              <a:solidFill>
                <a:srgbClr val="28C84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965A79-A490-7845-8026-49DF210F4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087" y="2482316"/>
            <a:ext cx="6477000" cy="977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A2B102-3D9C-B04E-A920-47D2336A0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087" y="4446180"/>
            <a:ext cx="8674100" cy="1117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74929DB-C076-704A-A394-767DCB8BB4DA}"/>
              </a:ext>
            </a:extLst>
          </p:cNvPr>
          <p:cNvSpPr/>
          <p:nvPr/>
        </p:nvSpPr>
        <p:spPr>
          <a:xfrm>
            <a:off x="2192087" y="1941025"/>
            <a:ext cx="2143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 </a:t>
            </a:r>
            <a:r>
              <a:rPr lang="en-US" altLang="ko-KR" dirty="0"/>
              <a:t>Classify by Year</a:t>
            </a:r>
            <a:endParaRPr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026D93-1663-C446-AB96-9E9963D1D314}"/>
              </a:ext>
            </a:extLst>
          </p:cNvPr>
          <p:cNvSpPr/>
          <p:nvPr/>
        </p:nvSpPr>
        <p:spPr>
          <a:xfrm>
            <a:off x="2192087" y="3966883"/>
            <a:ext cx="24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 </a:t>
            </a:r>
            <a:r>
              <a:rPr lang="en-US" altLang="ko-KR" dirty="0"/>
              <a:t>Classify by Season</a:t>
            </a:r>
            <a:endParaRPr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C3366-A69E-4B46-9781-5449ECC793E8}"/>
              </a:ext>
            </a:extLst>
          </p:cNvPr>
          <p:cNvSpPr/>
          <p:nvPr/>
        </p:nvSpPr>
        <p:spPr>
          <a:xfrm>
            <a:off x="2662989" y="5069305"/>
            <a:ext cx="1915521" cy="22459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468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50674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Popular Artist Types by Year/Season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Calculate the popularity by song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DBEA666-A830-D343-B4A8-84C3EEF99A8C}"/>
              </a:ext>
            </a:extLst>
          </p:cNvPr>
          <p:cNvSpPr/>
          <p:nvPr/>
        </p:nvSpPr>
        <p:spPr>
          <a:xfrm>
            <a:off x="2410086" y="1284928"/>
            <a:ext cx="8334653" cy="3480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5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500" dirty="0"/>
              <a:t>Define Data</a:t>
            </a:r>
          </a:p>
          <a:p>
            <a:pPr>
              <a:lnSpc>
                <a:spcPct val="150000"/>
              </a:lnSpc>
            </a:pPr>
            <a:r>
              <a:rPr lang="en-US" altLang="ko-KR" sz="2500" dirty="0"/>
              <a:t>	</a:t>
            </a:r>
            <a:r>
              <a:rPr lang="ko-KR" altLang="en-US" sz="2500" dirty="0"/>
              <a:t>➡️</a:t>
            </a:r>
            <a:r>
              <a:rPr lang="en-US" altLang="ko-KR" sz="2500" dirty="0"/>
              <a:t> Limit the songs released After Jan, 1, 2011</a:t>
            </a:r>
          </a:p>
          <a:p>
            <a:pPr>
              <a:lnSpc>
                <a:spcPct val="150000"/>
              </a:lnSpc>
            </a:pPr>
            <a:r>
              <a:rPr lang="en-US" altLang="ko-KR" sz="2500" dirty="0"/>
              <a:t>2.</a:t>
            </a:r>
            <a:r>
              <a:rPr lang="ko-KR" altLang="en-US" sz="2500" dirty="0"/>
              <a:t> </a:t>
            </a:r>
            <a:r>
              <a:rPr lang="en-US" altLang="ko-KR" sz="2500" dirty="0"/>
              <a:t>Create a variable for the duration that stayed on the chart from 1st to 100</a:t>
            </a:r>
            <a:r>
              <a:rPr lang="en-US" altLang="ko-KR" sz="2500" baseline="30000" dirty="0"/>
              <a:t>th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latin typeface="+mn-ea"/>
              </a:rPr>
              <a:t>	</a:t>
            </a:r>
            <a:r>
              <a:rPr lang="ko-KR" altLang="en-US" sz="2500" dirty="0"/>
              <a:t> ➡️</a:t>
            </a:r>
            <a:r>
              <a:rPr lang="ko-KR" altLang="en-US" sz="2500" dirty="0">
                <a:latin typeface="+mn-ea"/>
              </a:rPr>
              <a:t> </a:t>
            </a:r>
            <a:r>
              <a:rPr lang="en-US" altLang="ko-KR" sz="2500" dirty="0">
                <a:latin typeface="+mn-ea"/>
              </a:rPr>
              <a:t>Derived Variable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49410D-4763-834A-899F-00271EAC5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543" y="4804964"/>
            <a:ext cx="6553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19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51283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Popular Artist Types by Year/Season 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2BC632C-AB47-44C4-9565-5235522C36B0}"/>
                  </a:ext>
                </a:extLst>
              </p:cNvPr>
              <p:cNvSpPr/>
              <p:nvPr/>
            </p:nvSpPr>
            <p:spPr>
              <a:xfrm>
                <a:off x="2023963" y="969334"/>
                <a:ext cx="8334653" cy="54194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500" b="1" dirty="0">
                    <a:solidFill>
                      <a:srgbClr val="28C84E"/>
                    </a:solidFill>
                  </a:rPr>
                  <a:t>Calculate the popularity by song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500" b="1" dirty="0">
                    <a:solidFill>
                      <a:srgbClr val="28C84E"/>
                    </a:solidFill>
                  </a:rPr>
                  <a:t>&lt;Popularity Scale&gt;</a:t>
                </a:r>
                <a:br>
                  <a:rPr lang="en-US" altLang="ko-KR" sz="2500" b="1" dirty="0">
                    <a:solidFill>
                      <a:srgbClr val="28C84E"/>
                    </a:solidFill>
                  </a:rPr>
                </a:br>
                <a:endParaRPr lang="en-US" altLang="ko-KR" sz="2500" b="1" dirty="0">
                  <a:solidFill>
                    <a:srgbClr val="28C84E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500" dirty="0"/>
                  <a:t>Popularity</a:t>
                </a:r>
                <a:r>
                  <a:rPr lang="ko-KR" altLang="en-US" sz="2500" dirty="0"/>
                  <a:t> </a:t>
                </a:r>
                <a:r>
                  <a:rPr lang="en-US" altLang="ko-KR" sz="2500" dirty="0"/>
                  <a:t>Score =</a:t>
                </a:r>
                <a:r>
                  <a:rPr lang="pt-BR" altLang="ko-KR" sz="25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altLang="ko-KR" sz="2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altLang="ko-KR" sz="25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ko-KR" sz="25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altLang="ko-KR" sz="25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(101−</m:t>
                            </m:r>
                            <m: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sz="25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2500" dirty="0"/>
              </a:p>
              <a:p>
                <a:pPr algn="ctr">
                  <a:lnSpc>
                    <a:spcPct val="150000"/>
                  </a:lnSpc>
                </a:pPr>
                <a:endParaRPr lang="en-US" altLang="ko-KR" sz="25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  <a:p>
                <a:pPr lvl="3">
                  <a:lnSpc>
                    <a:spcPct val="150000"/>
                  </a:lnSpc>
                </a:pPr>
                <a:r>
                  <a:rPr lang="en" altLang="ko-KR" sz="2800" dirty="0"/>
                  <a:t>x </a:t>
                </a:r>
                <a:r>
                  <a:rPr lang="en-US" altLang="ko-KR" sz="2800" dirty="0"/>
                  <a:t>:</a:t>
                </a:r>
                <a:r>
                  <a:rPr lang="en" altLang="ko-KR" sz="2800" dirty="0"/>
                  <a:t> rank of the song 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en" altLang="ko-KR" sz="2800" dirty="0"/>
                  <a:t>d </a:t>
                </a:r>
                <a:r>
                  <a:rPr lang="en-US" altLang="ko-KR" sz="2800" dirty="0"/>
                  <a:t>:</a:t>
                </a:r>
                <a:r>
                  <a:rPr lang="en" altLang="ko-KR" sz="2800" dirty="0"/>
                  <a:t> a variable for how long the rank was 	maintained (number of months).</a:t>
                </a:r>
                <a:endParaRPr lang="en-US" altLang="ko-KR" sz="2800" dirty="0"/>
              </a:p>
              <a:p>
                <a:pPr algn="ctr">
                  <a:lnSpc>
                    <a:spcPct val="150000"/>
                  </a:lnSpc>
                </a:pPr>
                <a:endParaRPr lang="ko-KR" altLang="en-US" sz="25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mc:Choice>
        <mc:Fallback xmlns=""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2BC632C-AB47-44C4-9565-5235522C3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963" y="969334"/>
                <a:ext cx="8334653" cy="5419432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629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4911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Popular Artist Types by Year/Season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Calculate the popularity by artist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616175BA-4833-BB43-B5E3-F6D9ED8D5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376" y="2341933"/>
            <a:ext cx="9474200" cy="863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B8F629-2111-A04B-B9CF-1F829F824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376" y="4244545"/>
            <a:ext cx="8890000" cy="6477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F27AAED-CE78-E240-B635-CF638BA1D6B2}"/>
              </a:ext>
            </a:extLst>
          </p:cNvPr>
          <p:cNvSpPr/>
          <p:nvPr/>
        </p:nvSpPr>
        <p:spPr>
          <a:xfrm>
            <a:off x="2365376" y="1840448"/>
            <a:ext cx="7431458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dirty="0"/>
              <a:t>Calculate artist popularity score by grouping each song by artist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104789-8286-254E-B689-DE2D3F3E06AD}"/>
              </a:ext>
            </a:extLst>
          </p:cNvPr>
          <p:cNvSpPr/>
          <p:nvPr/>
        </p:nvSpPr>
        <p:spPr>
          <a:xfrm>
            <a:off x="2365375" y="3645137"/>
            <a:ext cx="771474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2.</a:t>
            </a:r>
            <a:r>
              <a:rPr lang="ko-KR" altLang="en-US" dirty="0"/>
              <a:t>   </a:t>
            </a:r>
            <a:r>
              <a:rPr lang="en" altLang="ko-KR" dirty="0"/>
              <a:t>Score average by grouping artists by gender and solo/group status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8706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19818" y="3384030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4911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Popular Artist Types by Year/Season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Results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192314"/>
              </p:ext>
            </p:extLst>
          </p:nvPr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0B4EEA0-1683-8E4C-8471-26D36A2EC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87" y="2163631"/>
            <a:ext cx="9305433" cy="31697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030B0B-19F8-F940-8E0D-5FD13E531278}"/>
              </a:ext>
            </a:extLst>
          </p:cNvPr>
          <p:cNvSpPr/>
          <p:nvPr/>
        </p:nvSpPr>
        <p:spPr>
          <a:xfrm>
            <a:off x="3538901" y="5693846"/>
            <a:ext cx="6852582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Mostly, No Significant Differences by </a:t>
            </a:r>
            <a:r>
              <a:rPr lang="en-US" altLang="ko-KR" sz="2400" b="1" dirty="0">
                <a:solidFill>
                  <a:srgbClr val="28C84E"/>
                </a:solidFill>
              </a:rPr>
              <a:t>Gender</a:t>
            </a:r>
            <a:endParaRPr lang="en-US" altLang="ko-KR" sz="24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4FBAA3-2371-CC42-A14B-1C667C12CEF5}"/>
              </a:ext>
            </a:extLst>
          </p:cNvPr>
          <p:cNvSpPr/>
          <p:nvPr/>
        </p:nvSpPr>
        <p:spPr>
          <a:xfrm>
            <a:off x="5072115" y="2072685"/>
            <a:ext cx="2240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b="1" dirty="0"/>
              <a:t>Coed Group Boom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5133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009882" y="324505"/>
            <a:ext cx="4911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Popular Artist Types by Year/Season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Results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030B0B-19F8-F940-8E0D-5FD13E531278}"/>
              </a:ext>
            </a:extLst>
          </p:cNvPr>
          <p:cNvSpPr/>
          <p:nvPr/>
        </p:nvSpPr>
        <p:spPr>
          <a:xfrm>
            <a:off x="2117635" y="5703881"/>
            <a:ext cx="9608336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For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the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past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three,</a:t>
            </a:r>
            <a:r>
              <a:rPr lang="ko-KR" altLang="en-US" sz="2400" b="1" dirty="0"/>
              <a:t> </a:t>
            </a:r>
            <a:r>
              <a:rPr lang="en-US" altLang="ko-KR" sz="2400" b="1" dirty="0">
                <a:solidFill>
                  <a:srgbClr val="27C84E"/>
                </a:solidFill>
              </a:rPr>
              <a:t>Male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Artists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are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popular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than</a:t>
            </a:r>
            <a:r>
              <a:rPr lang="ko-KR" altLang="en-US" sz="2400" b="1" dirty="0"/>
              <a:t> </a:t>
            </a:r>
            <a:r>
              <a:rPr lang="en-US" altLang="ko-KR" sz="2400" b="1" dirty="0">
                <a:solidFill>
                  <a:srgbClr val="27C84E"/>
                </a:solidFill>
              </a:rPr>
              <a:t>Female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Artists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0DFD86-D303-4741-BD56-7474A66E3E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38"/>
          <a:stretch/>
        </p:blipFill>
        <p:spPr>
          <a:xfrm>
            <a:off x="4714124" y="1318156"/>
            <a:ext cx="4050778" cy="4385725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BA4B62D7-1840-3D42-9ACA-373433D8E550}"/>
              </a:ext>
            </a:extLst>
          </p:cNvPr>
          <p:cNvSpPr/>
          <p:nvPr/>
        </p:nvSpPr>
        <p:spPr>
          <a:xfrm>
            <a:off x="319818" y="3384030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B33C1F5-322B-0B47-AFE9-6FEF2EFDA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921404"/>
              </p:ext>
            </p:extLst>
          </p:nvPr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2045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4911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Popular Artist Types by Year/Season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Results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584B91-F778-2F4E-BEF8-28B54A831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47" y="2231119"/>
            <a:ext cx="9520914" cy="317363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9B2ADE-AE1E-3747-9827-262822C3321C}"/>
              </a:ext>
            </a:extLst>
          </p:cNvPr>
          <p:cNvSpPr/>
          <p:nvPr/>
        </p:nvSpPr>
        <p:spPr>
          <a:xfrm>
            <a:off x="2936553" y="5722792"/>
            <a:ext cx="7727693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Mostly,</a:t>
            </a:r>
            <a:r>
              <a:rPr lang="ko-KR" altLang="en-US" sz="2400" b="1" dirty="0"/>
              <a:t> </a:t>
            </a:r>
            <a:r>
              <a:rPr lang="en-US" altLang="ko-KR" sz="2400" b="1" dirty="0">
                <a:solidFill>
                  <a:srgbClr val="27C84E"/>
                </a:solidFill>
              </a:rPr>
              <a:t>Group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Artists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are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popular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than</a:t>
            </a:r>
            <a:r>
              <a:rPr lang="ko-KR" altLang="en-US" sz="2400" b="1" dirty="0"/>
              <a:t> </a:t>
            </a:r>
            <a:r>
              <a:rPr lang="en-US" altLang="ko-KR" sz="2400" b="1" dirty="0">
                <a:solidFill>
                  <a:srgbClr val="27C84E"/>
                </a:solidFill>
              </a:rPr>
              <a:t>Solo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Artists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1EFB808-6EA5-AF41-B83D-05C89AB8A88C}"/>
              </a:ext>
            </a:extLst>
          </p:cNvPr>
          <p:cNvSpPr/>
          <p:nvPr/>
        </p:nvSpPr>
        <p:spPr>
          <a:xfrm>
            <a:off x="319818" y="3384030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FA0AD84-A8A1-3547-A089-443835A47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921404"/>
              </p:ext>
            </p:extLst>
          </p:nvPr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185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4911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Popular Artist Types by Year/Season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Results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30832F-F919-5046-8A5A-2E4A6EC9E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81" y="1893386"/>
            <a:ext cx="10034419" cy="34778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C4EB4A0-58C5-4042-B064-2A9CBF6BBAFB}"/>
              </a:ext>
            </a:extLst>
          </p:cNvPr>
          <p:cNvSpPr/>
          <p:nvPr/>
        </p:nvSpPr>
        <p:spPr>
          <a:xfrm>
            <a:off x="3005934" y="5700249"/>
            <a:ext cx="7400809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Mostly,</a:t>
            </a:r>
            <a:r>
              <a:rPr lang="ko-KR" altLang="en-US" sz="2400" b="1" dirty="0"/>
              <a:t> </a:t>
            </a:r>
            <a:r>
              <a:rPr lang="en-US" altLang="ko-KR" sz="2400" b="1" dirty="0">
                <a:solidFill>
                  <a:srgbClr val="27C84E"/>
                </a:solidFill>
              </a:rPr>
              <a:t>Male</a:t>
            </a:r>
            <a:r>
              <a:rPr lang="ko-KR" altLang="en-US" sz="2400" b="1" dirty="0"/>
              <a:t> </a:t>
            </a:r>
            <a:r>
              <a:rPr lang="en-US" altLang="ko-KR" sz="2400" b="1" dirty="0">
                <a:solidFill>
                  <a:srgbClr val="27C84E"/>
                </a:solidFill>
              </a:rPr>
              <a:t>Group </a:t>
            </a:r>
            <a:r>
              <a:rPr lang="en-US" altLang="ko-KR" sz="2400" b="1" dirty="0"/>
              <a:t>Artists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are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the most popular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6B9BA-F19A-4A4F-B9AD-52836B325394}"/>
              </a:ext>
            </a:extLst>
          </p:cNvPr>
          <p:cNvSpPr/>
          <p:nvPr/>
        </p:nvSpPr>
        <p:spPr>
          <a:xfrm>
            <a:off x="5027145" y="1865679"/>
            <a:ext cx="2240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b="1" dirty="0"/>
              <a:t>Coed Group Boom</a:t>
            </a:r>
            <a:endParaRPr lang="ko-Kore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21DA186-D6E2-B341-83DE-10363EEDA75E}"/>
              </a:ext>
            </a:extLst>
          </p:cNvPr>
          <p:cNvSpPr/>
          <p:nvPr/>
        </p:nvSpPr>
        <p:spPr>
          <a:xfrm>
            <a:off x="319818" y="3384030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54523D7-FD37-5849-90E1-4D04E19BF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921404"/>
              </p:ext>
            </p:extLst>
          </p:nvPr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668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4911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Popular Artist Types by Year/Season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Results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80C0B61-B8D3-704E-A6C6-C1117B16D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232" y="1685978"/>
            <a:ext cx="9933285" cy="4847517"/>
          </a:xfrm>
          <a:prstGeom prst="rect">
            <a:avLst/>
          </a:prstGeom>
        </p:spPr>
      </p:pic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2DD5A395-B6E7-5A4A-BD4B-B674A2DEC04A}"/>
              </a:ext>
            </a:extLst>
          </p:cNvPr>
          <p:cNvCxnSpPr>
            <a:cxnSpLocks/>
          </p:cNvCxnSpPr>
          <p:nvPr/>
        </p:nvCxnSpPr>
        <p:spPr>
          <a:xfrm>
            <a:off x="2979174" y="3622873"/>
            <a:ext cx="412955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A15060BF-0CE7-D048-9E9B-ED97C79A30C5}"/>
              </a:ext>
            </a:extLst>
          </p:cNvPr>
          <p:cNvCxnSpPr>
            <a:cxnSpLocks/>
          </p:cNvCxnSpPr>
          <p:nvPr/>
        </p:nvCxnSpPr>
        <p:spPr>
          <a:xfrm>
            <a:off x="2158181" y="5294357"/>
            <a:ext cx="412955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BC9EE24-4510-6549-B893-E469601D423B}"/>
              </a:ext>
            </a:extLst>
          </p:cNvPr>
          <p:cNvCxnSpPr>
            <a:cxnSpLocks/>
          </p:cNvCxnSpPr>
          <p:nvPr/>
        </p:nvCxnSpPr>
        <p:spPr>
          <a:xfrm>
            <a:off x="11380839" y="1980886"/>
            <a:ext cx="412955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E777A97-EF87-7148-A69E-45E8744DCD8A}"/>
              </a:ext>
            </a:extLst>
          </p:cNvPr>
          <p:cNvCxnSpPr>
            <a:cxnSpLocks/>
          </p:cNvCxnSpPr>
          <p:nvPr/>
        </p:nvCxnSpPr>
        <p:spPr>
          <a:xfrm>
            <a:off x="7226710" y="3632391"/>
            <a:ext cx="412955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39AB634A-8F90-D54B-89BB-1CFE13C6647D}"/>
              </a:ext>
            </a:extLst>
          </p:cNvPr>
          <p:cNvCxnSpPr>
            <a:cxnSpLocks/>
          </p:cNvCxnSpPr>
          <p:nvPr/>
        </p:nvCxnSpPr>
        <p:spPr>
          <a:xfrm>
            <a:off x="7226709" y="5288813"/>
            <a:ext cx="412955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DAE4F4A-97A1-614F-BEB3-BDE3CC3E7D65}"/>
              </a:ext>
            </a:extLst>
          </p:cNvPr>
          <p:cNvCxnSpPr/>
          <p:nvPr/>
        </p:nvCxnSpPr>
        <p:spPr>
          <a:xfrm>
            <a:off x="7433186" y="3632391"/>
            <a:ext cx="2227008" cy="305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D209C06-1CB0-1643-BB7F-BD55B513A7C0}"/>
              </a:ext>
            </a:extLst>
          </p:cNvPr>
          <p:cNvCxnSpPr/>
          <p:nvPr/>
        </p:nvCxnSpPr>
        <p:spPr>
          <a:xfrm>
            <a:off x="7488750" y="5311730"/>
            <a:ext cx="2227008" cy="305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ED2356E-F470-FD43-A658-AECA89BBB879}"/>
              </a:ext>
            </a:extLst>
          </p:cNvPr>
          <p:cNvCxnSpPr/>
          <p:nvPr/>
        </p:nvCxnSpPr>
        <p:spPr>
          <a:xfrm>
            <a:off x="2476243" y="5258942"/>
            <a:ext cx="2227008" cy="305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E977655-0466-FF4D-9C32-FEFFC22BC7F2}"/>
              </a:ext>
            </a:extLst>
          </p:cNvPr>
          <p:cNvCxnSpPr>
            <a:cxnSpLocks/>
          </p:cNvCxnSpPr>
          <p:nvPr/>
        </p:nvCxnSpPr>
        <p:spPr>
          <a:xfrm>
            <a:off x="3185651" y="3648701"/>
            <a:ext cx="1386349" cy="1038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B417273-7A48-834E-BD94-BEB802E11A4C}"/>
              </a:ext>
            </a:extLst>
          </p:cNvPr>
          <p:cNvCxnSpPr>
            <a:cxnSpLocks/>
          </p:cNvCxnSpPr>
          <p:nvPr/>
        </p:nvCxnSpPr>
        <p:spPr>
          <a:xfrm flipH="1">
            <a:off x="9365226" y="1975970"/>
            <a:ext cx="2222091" cy="426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3E1144-7F4C-3E4E-B5DF-33ED83C1BD31}"/>
              </a:ext>
            </a:extLst>
          </p:cNvPr>
          <p:cNvSpPr/>
          <p:nvPr/>
        </p:nvSpPr>
        <p:spPr>
          <a:xfrm>
            <a:off x="9715758" y="989403"/>
            <a:ext cx="1997261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BTS Effect?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7D15DEC-E985-AD41-8912-2F3438BE27C8}"/>
              </a:ext>
            </a:extLst>
          </p:cNvPr>
          <p:cNvSpPr/>
          <p:nvPr/>
        </p:nvSpPr>
        <p:spPr>
          <a:xfrm>
            <a:off x="319818" y="3384030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AE0E839-1BC4-A949-9FEA-7CBF49ECE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921404"/>
              </p:ext>
            </p:extLst>
          </p:nvPr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21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73534" y="1279399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540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About Project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73382" y="2335459"/>
            <a:ext cx="457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4AE46D-06F7-4EF4-A0ED-F62BC5323E56}"/>
              </a:ext>
            </a:extLst>
          </p:cNvPr>
          <p:cNvSpPr/>
          <p:nvPr/>
        </p:nvSpPr>
        <p:spPr>
          <a:xfrm>
            <a:off x="2004273" y="1192287"/>
            <a:ext cx="8592079" cy="108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Choosing a Group Project Topic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white">
                    <a:lumMod val="50000"/>
                  </a:prstClr>
                </a:solidFill>
              </a:rPr>
              <a:t>The topics were suggested by individual projects.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7EFF04D-904F-CE45-8D3E-E0C26A288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191485"/>
              </p:ext>
            </p:extLst>
          </p:nvPr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098" name="Picture 2" descr="1-2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148" y="2710002"/>
            <a:ext cx="2382279" cy="199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양쪽 모서리가 둥근 사각형 21"/>
          <p:cNvSpPr/>
          <p:nvPr/>
        </p:nvSpPr>
        <p:spPr>
          <a:xfrm>
            <a:off x="2151431" y="3036014"/>
            <a:ext cx="2206171" cy="482048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prstClr val="white"/>
                </a:solidFill>
              </a:rPr>
              <a:t>● </a:t>
            </a:r>
            <a:r>
              <a:rPr lang="en-US" altLang="ko-KR" sz="1050" dirty="0">
                <a:solidFill>
                  <a:prstClr val="white"/>
                </a:solidFill>
              </a:rPr>
              <a:t>Analysis of Chart using Music Data 60%</a:t>
            </a:r>
          </a:p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2355540" y="3120423"/>
            <a:ext cx="73025" cy="85725"/>
          </a:xfrm>
          <a:custGeom>
            <a:avLst/>
            <a:gdLst>
              <a:gd name="connsiteX0" fmla="*/ 0 w 73025"/>
              <a:gd name="connsiteY0" fmla="*/ 31750 h 85725"/>
              <a:gd name="connsiteX1" fmla="*/ 31750 w 73025"/>
              <a:gd name="connsiteY1" fmla="*/ 85725 h 85725"/>
              <a:gd name="connsiteX2" fmla="*/ 73025 w 73025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" h="85725">
                <a:moveTo>
                  <a:pt x="0" y="31750"/>
                </a:moveTo>
                <a:lnTo>
                  <a:pt x="31750" y="85725"/>
                </a:lnTo>
                <a:lnTo>
                  <a:pt x="73025" y="0"/>
                </a:lnTo>
              </a:path>
            </a:pathLst>
          </a:custGeom>
          <a:noFill/>
          <a:ln>
            <a:solidFill>
              <a:srgbClr val="28C8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>
            <a:off x="2151431" y="3509270"/>
            <a:ext cx="2206171" cy="4386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28C84E"/>
                </a:solidFill>
              </a:rPr>
              <a:t>○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en-US" altLang="ko-KR" sz="1050" dirty="0" err="1">
                <a:solidFill>
                  <a:srgbClr val="264259"/>
                </a:solidFill>
              </a:rPr>
              <a:t>Youtube</a:t>
            </a:r>
            <a:r>
              <a:rPr lang="en-US" altLang="ko-KR" sz="1050" dirty="0">
                <a:solidFill>
                  <a:srgbClr val="264259"/>
                </a:solidFill>
              </a:rPr>
              <a:t> Title Analysis 20%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8435101" y="4942546"/>
            <a:ext cx="2530372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28C84E"/>
                </a:solidFill>
              </a:rPr>
              <a:t>Analysis of Chart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28C84E"/>
                </a:solidFill>
              </a:rPr>
              <a:t>using Music Data</a:t>
            </a:r>
          </a:p>
        </p:txBody>
      </p:sp>
      <p:sp>
        <p:nvSpPr>
          <p:cNvPr id="26" name="양쪽 모서리가 둥근 사각형 25"/>
          <p:cNvSpPr/>
          <p:nvPr/>
        </p:nvSpPr>
        <p:spPr>
          <a:xfrm>
            <a:off x="2151431" y="4825081"/>
            <a:ext cx="2206171" cy="590981"/>
          </a:xfrm>
          <a:prstGeom prst="round2SameRect">
            <a:avLst>
              <a:gd name="adj1" fmla="val 0"/>
              <a:gd name="adj2" fmla="val 2606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28C84E"/>
                </a:solidFill>
              </a:rPr>
              <a:t>○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en-US" altLang="ko-KR" sz="1050" dirty="0">
                <a:solidFill>
                  <a:srgbClr val="264259"/>
                </a:solidFill>
              </a:rPr>
              <a:t>Temperature-Based Chart analysis 20%</a:t>
            </a:r>
          </a:p>
        </p:txBody>
      </p:sp>
      <p:sp>
        <p:nvSpPr>
          <p:cNvPr id="27" name="양쪽 모서리가 둥근 사각형 26"/>
          <p:cNvSpPr/>
          <p:nvPr/>
        </p:nvSpPr>
        <p:spPr>
          <a:xfrm>
            <a:off x="2151431" y="3947874"/>
            <a:ext cx="2206171" cy="4386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28C84E"/>
                </a:solidFill>
              </a:rPr>
              <a:t>○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en-US" altLang="ko-KR" sz="1050" dirty="0">
                <a:solidFill>
                  <a:srgbClr val="264259"/>
                </a:solidFill>
              </a:rPr>
              <a:t>Queen’s Rule 0%</a:t>
            </a:r>
          </a:p>
        </p:txBody>
      </p:sp>
      <p:sp>
        <p:nvSpPr>
          <p:cNvPr id="28" name="양쪽 모서리가 둥근 사각형 27"/>
          <p:cNvSpPr/>
          <p:nvPr/>
        </p:nvSpPr>
        <p:spPr>
          <a:xfrm>
            <a:off x="2151431" y="4386478"/>
            <a:ext cx="2206171" cy="502046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88D95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prstClr val="white"/>
                </a:solidFill>
              </a:rPr>
              <a:t>●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en-US" altLang="ko-KR" sz="1050" dirty="0">
                <a:solidFill>
                  <a:prstClr val="white"/>
                </a:solidFill>
              </a:rPr>
              <a:t>MBTI-Based </a:t>
            </a:r>
            <a:r>
              <a:rPr lang="en-US" altLang="ko-KR" sz="1050" dirty="0" err="1">
                <a:solidFill>
                  <a:prstClr val="white"/>
                </a:solidFill>
              </a:rPr>
              <a:t>Reddit</a:t>
            </a:r>
            <a:r>
              <a:rPr lang="en-US" altLang="ko-KR" sz="1050" dirty="0">
                <a:solidFill>
                  <a:prstClr val="white"/>
                </a:solidFill>
              </a:rPr>
              <a:t> User Analysis 60%</a:t>
            </a:r>
          </a:p>
        </p:txBody>
      </p:sp>
      <p:cxnSp>
        <p:nvCxnSpPr>
          <p:cNvPr id="38" name="꺾인 연결선 37"/>
          <p:cNvCxnSpPr>
            <a:stCxn id="22" idx="0"/>
          </p:cNvCxnSpPr>
          <p:nvPr/>
        </p:nvCxnSpPr>
        <p:spPr>
          <a:xfrm>
            <a:off x="4357602" y="3277038"/>
            <a:ext cx="897828" cy="12387"/>
          </a:xfrm>
          <a:prstGeom prst="bentConnector3">
            <a:avLst/>
          </a:prstGeom>
          <a:ln>
            <a:solidFill>
              <a:srgbClr val="28C8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양쪽 모서리가 둥근 사각형 42"/>
          <p:cNvSpPr/>
          <p:nvPr/>
        </p:nvSpPr>
        <p:spPr>
          <a:xfrm>
            <a:off x="5255430" y="3003311"/>
            <a:ext cx="2206171" cy="482048"/>
          </a:xfrm>
          <a:prstGeom prst="round2SameRect">
            <a:avLst>
              <a:gd name="adj1" fmla="val 28990"/>
              <a:gd name="adj2" fmla="val 0"/>
            </a:avLst>
          </a:prstGeom>
          <a:solidFill>
            <a:srgbClr val="28C84E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prstClr val="white"/>
                </a:solidFill>
              </a:rPr>
              <a:t>● </a:t>
            </a:r>
            <a:r>
              <a:rPr lang="en-US" altLang="ko-KR" sz="1050" dirty="0">
                <a:solidFill>
                  <a:prstClr val="white"/>
                </a:solidFill>
              </a:rPr>
              <a:t>Analysis of Chart using Music Data 60%</a:t>
            </a:r>
          </a:p>
          <a:p>
            <a:endParaRPr lang="en-US" altLang="ko-KR" sz="1050" dirty="0">
              <a:solidFill>
                <a:prstClr val="white"/>
              </a:solidFill>
            </a:endParaRPr>
          </a:p>
        </p:txBody>
      </p:sp>
      <p:sp>
        <p:nvSpPr>
          <p:cNvPr id="44" name="자유형 43"/>
          <p:cNvSpPr/>
          <p:nvPr/>
        </p:nvSpPr>
        <p:spPr>
          <a:xfrm>
            <a:off x="5459539" y="3087720"/>
            <a:ext cx="73025" cy="85725"/>
          </a:xfrm>
          <a:custGeom>
            <a:avLst/>
            <a:gdLst>
              <a:gd name="connsiteX0" fmla="*/ 0 w 73025"/>
              <a:gd name="connsiteY0" fmla="*/ 31750 h 85725"/>
              <a:gd name="connsiteX1" fmla="*/ 31750 w 73025"/>
              <a:gd name="connsiteY1" fmla="*/ 85725 h 85725"/>
              <a:gd name="connsiteX2" fmla="*/ 73025 w 73025"/>
              <a:gd name="connsiteY2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5" h="85725">
                <a:moveTo>
                  <a:pt x="0" y="31750"/>
                </a:moveTo>
                <a:lnTo>
                  <a:pt x="31750" y="85725"/>
                </a:lnTo>
                <a:lnTo>
                  <a:pt x="73025" y="0"/>
                </a:lnTo>
              </a:path>
            </a:pathLst>
          </a:custGeom>
          <a:noFill/>
          <a:ln>
            <a:solidFill>
              <a:srgbClr val="28C8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양쪽 모서리가 둥근 사각형 44"/>
          <p:cNvSpPr/>
          <p:nvPr/>
        </p:nvSpPr>
        <p:spPr>
          <a:xfrm>
            <a:off x="5255430" y="3476567"/>
            <a:ext cx="2206171" cy="4386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28C84E"/>
                </a:solidFill>
              </a:rPr>
              <a:t>○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en-US" altLang="ko-KR" sz="1050" dirty="0" err="1">
                <a:solidFill>
                  <a:srgbClr val="264259"/>
                </a:solidFill>
              </a:rPr>
              <a:t>Youtube</a:t>
            </a:r>
            <a:r>
              <a:rPr lang="en-US" altLang="ko-KR" sz="1050" dirty="0">
                <a:solidFill>
                  <a:srgbClr val="264259"/>
                </a:solidFill>
              </a:rPr>
              <a:t> Title Analysis 20%</a:t>
            </a:r>
          </a:p>
        </p:txBody>
      </p:sp>
      <p:sp>
        <p:nvSpPr>
          <p:cNvPr id="46" name="양쪽 모서리가 둥근 사각형 45"/>
          <p:cNvSpPr/>
          <p:nvPr/>
        </p:nvSpPr>
        <p:spPr>
          <a:xfrm>
            <a:off x="5255430" y="4792378"/>
            <a:ext cx="2206171" cy="590981"/>
          </a:xfrm>
          <a:prstGeom prst="round2SameRect">
            <a:avLst>
              <a:gd name="adj1" fmla="val 0"/>
              <a:gd name="adj2" fmla="val 2606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28C84E"/>
                </a:solidFill>
              </a:rPr>
              <a:t>○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en-US" altLang="ko-KR" sz="1050" dirty="0">
                <a:solidFill>
                  <a:srgbClr val="264259"/>
                </a:solidFill>
              </a:rPr>
              <a:t>Temperature-Based Chart analysis 20%</a:t>
            </a:r>
          </a:p>
        </p:txBody>
      </p:sp>
      <p:sp>
        <p:nvSpPr>
          <p:cNvPr id="47" name="양쪽 모서리가 둥근 사각형 46"/>
          <p:cNvSpPr/>
          <p:nvPr/>
        </p:nvSpPr>
        <p:spPr>
          <a:xfrm>
            <a:off x="5255430" y="3915171"/>
            <a:ext cx="2206171" cy="4386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28C84E"/>
                </a:solidFill>
              </a:rPr>
              <a:t>○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en-US" altLang="ko-KR" sz="1050" dirty="0">
                <a:solidFill>
                  <a:srgbClr val="264259"/>
                </a:solidFill>
              </a:rPr>
              <a:t>Queen’s Rule 0%</a:t>
            </a:r>
          </a:p>
        </p:txBody>
      </p:sp>
      <p:sp>
        <p:nvSpPr>
          <p:cNvPr id="51" name="양쪽 모서리가 둥근 사각형 50"/>
          <p:cNvSpPr/>
          <p:nvPr/>
        </p:nvSpPr>
        <p:spPr>
          <a:xfrm>
            <a:off x="5255430" y="4353773"/>
            <a:ext cx="2206171" cy="50647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28C84E"/>
                </a:solidFill>
              </a:rPr>
              <a:t>○</a:t>
            </a:r>
            <a:r>
              <a:rPr lang="ko-KR" altLang="en-US" dirty="0">
                <a:solidFill>
                  <a:srgbClr val="264259"/>
                </a:solidFill>
              </a:rPr>
              <a:t> </a:t>
            </a:r>
            <a:r>
              <a:rPr lang="en-US" altLang="ko-KR" sz="1050" dirty="0">
                <a:solidFill>
                  <a:srgbClr val="264259"/>
                </a:solidFill>
              </a:rPr>
              <a:t>MBTI-Based </a:t>
            </a:r>
            <a:r>
              <a:rPr lang="en-US" altLang="ko-KR" sz="1050" dirty="0" err="1">
                <a:solidFill>
                  <a:srgbClr val="264259"/>
                </a:solidFill>
              </a:rPr>
              <a:t>Reddit</a:t>
            </a:r>
            <a:r>
              <a:rPr lang="en-US" altLang="ko-KR" sz="1050" dirty="0">
                <a:solidFill>
                  <a:srgbClr val="264259"/>
                </a:solidFill>
              </a:rPr>
              <a:t> User Analysis 60%</a:t>
            </a:r>
          </a:p>
        </p:txBody>
      </p:sp>
      <p:sp>
        <p:nvSpPr>
          <p:cNvPr id="42" name="오른쪽 화살표 41"/>
          <p:cNvSpPr/>
          <p:nvPr/>
        </p:nvSpPr>
        <p:spPr>
          <a:xfrm>
            <a:off x="7873967" y="4164578"/>
            <a:ext cx="404446" cy="228030"/>
          </a:xfrm>
          <a:prstGeom prst="rightArrow">
            <a:avLst/>
          </a:prstGeom>
          <a:solidFill>
            <a:srgbClr val="27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5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4956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Popular Genre Types by Year/Season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704683" y="1233153"/>
            <a:ext cx="8334653" cy="3927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Big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Process</a:t>
            </a:r>
            <a:br>
              <a:rPr lang="en-US" altLang="ko-KR" sz="2500" b="1" dirty="0">
                <a:solidFill>
                  <a:srgbClr val="28C84E"/>
                </a:solidFill>
              </a:rPr>
            </a:br>
            <a:endParaRPr lang="en-US" altLang="ko-KR" sz="2500" b="1" dirty="0">
              <a:solidFill>
                <a:srgbClr val="28C84E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sz="3000" dirty="0"/>
              <a:t>Divide the chart by season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sz="3000" dirty="0"/>
              <a:t>Calculate the popularity by song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3000" dirty="0"/>
              <a:t>Group</a:t>
            </a:r>
            <a:r>
              <a:rPr lang="en" altLang="ko-KR" sz="3000" dirty="0"/>
              <a:t> songs by genre</a:t>
            </a:r>
            <a:endParaRPr lang="ko-KR" altLang="en-US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sz="3000" dirty="0"/>
              <a:t>Calculate the popularity by genre and year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107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Group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songs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by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genre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DEB1346-E89C-D04B-9A45-8B934ED40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873" y="1841500"/>
            <a:ext cx="9385300" cy="15875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308017-EE5B-794B-8FFB-D41E166440ED}"/>
              </a:ext>
            </a:extLst>
          </p:cNvPr>
          <p:cNvSpPr/>
          <p:nvPr/>
        </p:nvSpPr>
        <p:spPr>
          <a:xfrm>
            <a:off x="2009881" y="3886380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Calculate the popularity by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genre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and year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1197249-FACF-D946-8E5D-00F31F3D3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873" y="4603023"/>
            <a:ext cx="8424792" cy="9796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4129F2-A252-884D-B5B1-368C8F55E352}"/>
              </a:ext>
            </a:extLst>
          </p:cNvPr>
          <p:cNvSpPr/>
          <p:nvPr/>
        </p:nvSpPr>
        <p:spPr>
          <a:xfrm>
            <a:off x="2009882" y="324505"/>
            <a:ext cx="4956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Popular Genre Types by Year/Season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571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Results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E65B92-88F2-B64F-8C3B-62CE44D811CC}"/>
              </a:ext>
            </a:extLst>
          </p:cNvPr>
          <p:cNvSpPr/>
          <p:nvPr/>
        </p:nvSpPr>
        <p:spPr>
          <a:xfrm>
            <a:off x="2009882" y="324505"/>
            <a:ext cx="4956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Popular Genre Types by Year/Season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1592A-314E-2F4B-8390-FC8D1B407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688" y="2223395"/>
            <a:ext cx="9906000" cy="3270482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C6FFD81-BE37-6D43-BF6E-D1E8CD77D466}"/>
              </a:ext>
            </a:extLst>
          </p:cNvPr>
          <p:cNvSpPr/>
          <p:nvPr/>
        </p:nvSpPr>
        <p:spPr>
          <a:xfrm>
            <a:off x="319818" y="3384030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0782923-CFFA-1641-AA47-CF435AAC7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921404"/>
              </p:ext>
            </p:extLst>
          </p:nvPr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6020E0-1DA5-C24A-80B1-6A442C43808C}"/>
              </a:ext>
            </a:extLst>
          </p:cNvPr>
          <p:cNvSpPr/>
          <p:nvPr/>
        </p:nvSpPr>
        <p:spPr>
          <a:xfrm>
            <a:off x="3451495" y="5722792"/>
            <a:ext cx="703038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Popular Genre: </a:t>
            </a:r>
            <a:r>
              <a:rPr lang="en-US" altLang="ko-KR" sz="2400" b="1" dirty="0">
                <a:solidFill>
                  <a:srgbClr val="27C84E"/>
                </a:solidFill>
              </a:rPr>
              <a:t>Combined </a:t>
            </a:r>
            <a:r>
              <a:rPr lang="en-US" altLang="ko-KR" sz="2400" b="1" dirty="0"/>
              <a:t>Genres, </a:t>
            </a:r>
            <a:r>
              <a:rPr lang="en-US" altLang="ko-KR" sz="2400" b="1" dirty="0">
                <a:solidFill>
                  <a:srgbClr val="27C84E"/>
                </a:solidFill>
              </a:rPr>
              <a:t>Indie</a:t>
            </a:r>
            <a:r>
              <a:rPr lang="en-US" altLang="ko-KR" sz="2400" b="1" dirty="0"/>
              <a:t> Music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1F6070B-CDF4-294E-8C19-28B91D1CFEAA}"/>
              </a:ext>
            </a:extLst>
          </p:cNvPr>
          <p:cNvSpPr/>
          <p:nvPr/>
        </p:nvSpPr>
        <p:spPr>
          <a:xfrm>
            <a:off x="2383437" y="2368446"/>
            <a:ext cx="524655" cy="2998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D1039-39DB-6545-9949-B2231611BCCB}"/>
              </a:ext>
            </a:extLst>
          </p:cNvPr>
          <p:cNvSpPr txBox="1"/>
          <p:nvPr/>
        </p:nvSpPr>
        <p:spPr>
          <a:xfrm>
            <a:off x="2734209" y="2046543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Desc -&gt;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15414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Results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E65B92-88F2-B64F-8C3B-62CE44D811CC}"/>
              </a:ext>
            </a:extLst>
          </p:cNvPr>
          <p:cNvSpPr/>
          <p:nvPr/>
        </p:nvSpPr>
        <p:spPr>
          <a:xfrm>
            <a:off x="2009882" y="324505"/>
            <a:ext cx="4956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Popular Genre Types by Year/Season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10E0A4C-8830-8049-919F-C9C363DB27FB}"/>
              </a:ext>
            </a:extLst>
          </p:cNvPr>
          <p:cNvSpPr/>
          <p:nvPr/>
        </p:nvSpPr>
        <p:spPr>
          <a:xfrm>
            <a:off x="319818" y="3384030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999EBA7-C321-3341-A79C-B79735459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921404"/>
              </p:ext>
            </p:extLst>
          </p:nvPr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FCA5D5-FCD6-8F4E-B318-78860C01A9AB}"/>
              </a:ext>
            </a:extLst>
          </p:cNvPr>
          <p:cNvSpPr/>
          <p:nvPr/>
        </p:nvSpPr>
        <p:spPr>
          <a:xfrm>
            <a:off x="4095519" y="5953807"/>
            <a:ext cx="8388081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2017:</a:t>
            </a:r>
            <a:r>
              <a:rPr lang="ko-KR" altLang="en-US" sz="2000" b="1" dirty="0"/>
              <a:t> </a:t>
            </a:r>
            <a:r>
              <a:rPr lang="en" altLang="ko-Kore-KR" sz="2000" b="1" dirty="0"/>
              <a:t>many songs of the same genre or </a:t>
            </a:r>
          </a:p>
          <a:p>
            <a:pPr>
              <a:lnSpc>
                <a:spcPct val="150000"/>
              </a:lnSpc>
            </a:pPr>
            <a:r>
              <a:rPr lang="en" altLang="ko-Kore-KR" sz="2000" b="1" dirty="0"/>
              <a:t>	that songs in that genre received high scores.</a:t>
            </a:r>
            <a:r>
              <a:rPr lang="ko-KR" altLang="en-US" sz="2000" b="1" dirty="0"/>
              <a:t> </a:t>
            </a:r>
            <a:endParaRPr lang="en-US" altLang="ko-KR" sz="20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A1FC7E6-31C6-4740-BCB7-59D719241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82" y="3932944"/>
            <a:ext cx="9829694" cy="22299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AA9C338-9F8F-D24D-A382-147CDAB79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82" y="1521367"/>
            <a:ext cx="9829694" cy="2457825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13FA888A-5C7C-A640-B46E-D541CBD99E07}"/>
              </a:ext>
            </a:extLst>
          </p:cNvPr>
          <p:cNvSpPr/>
          <p:nvPr/>
        </p:nvSpPr>
        <p:spPr>
          <a:xfrm>
            <a:off x="8439462" y="5618845"/>
            <a:ext cx="554636" cy="42414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7311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Results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E65B92-88F2-B64F-8C3B-62CE44D811CC}"/>
              </a:ext>
            </a:extLst>
          </p:cNvPr>
          <p:cNvSpPr/>
          <p:nvPr/>
        </p:nvSpPr>
        <p:spPr>
          <a:xfrm>
            <a:off x="2009882" y="324505"/>
            <a:ext cx="4956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Popular Genre Types by Year/Season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10E0A4C-8830-8049-919F-C9C363DB27FB}"/>
              </a:ext>
            </a:extLst>
          </p:cNvPr>
          <p:cNvSpPr/>
          <p:nvPr/>
        </p:nvSpPr>
        <p:spPr>
          <a:xfrm>
            <a:off x="319818" y="3384030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999EBA7-C321-3341-A79C-B79735459775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FCA5D5-FCD6-8F4E-B318-78860C01A9AB}"/>
              </a:ext>
            </a:extLst>
          </p:cNvPr>
          <p:cNvSpPr/>
          <p:nvPr/>
        </p:nvSpPr>
        <p:spPr>
          <a:xfrm>
            <a:off x="3451495" y="6150597"/>
            <a:ext cx="795602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Released in Fall: </a:t>
            </a:r>
            <a:r>
              <a:rPr lang="en-US" altLang="ko-KR" sz="2400" b="1" dirty="0">
                <a:solidFill>
                  <a:srgbClr val="27C84E"/>
                </a:solidFill>
              </a:rPr>
              <a:t>Didn’t Stay</a:t>
            </a:r>
            <a:r>
              <a:rPr lang="en-US" altLang="ko-KR" sz="2400" b="1" dirty="0"/>
              <a:t> in the Top100</a:t>
            </a:r>
            <a:r>
              <a:rPr lang="ko-KR" altLang="en-US" sz="2400" b="1" dirty="0">
                <a:solidFill>
                  <a:srgbClr val="27C84E"/>
                </a:solidFill>
              </a:rPr>
              <a:t> </a:t>
            </a:r>
            <a:r>
              <a:rPr lang="en-US" altLang="ko-KR" sz="2400" b="1" dirty="0">
                <a:solidFill>
                  <a:srgbClr val="27C84E"/>
                </a:solidFill>
              </a:rPr>
              <a:t>for long</a:t>
            </a:r>
            <a:endParaRPr lang="en-US" altLang="ko-KR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A9DA68-7D62-DA4A-B3E9-9AAE8EF25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82" y="1588827"/>
            <a:ext cx="9862300" cy="22402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BA987C-C3F7-AF4C-9138-3387D22CE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82" y="3869157"/>
            <a:ext cx="9862300" cy="220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61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30AA8-8608-4C2C-A91A-5299F6EE1F09}"/>
              </a:ext>
            </a:extLst>
          </p:cNvPr>
          <p:cNvSpPr/>
          <p:nvPr/>
        </p:nvSpPr>
        <p:spPr>
          <a:xfrm>
            <a:off x="2009882" y="324504"/>
            <a:ext cx="7598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keyword by Genre, Year, Age, 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모서리가 둥근 직사각형 11">
            <a:extLst>
              <a:ext uri="{FF2B5EF4-FFF2-40B4-BE49-F238E27FC236}">
                <a16:creationId xmlns:a16="http://schemas.microsoft.com/office/drawing/2014/main" id="{17F9B11B-AB53-4DED-BC31-B04432445677}"/>
              </a:ext>
            </a:extLst>
          </p:cNvPr>
          <p:cNvSpPr/>
          <p:nvPr/>
        </p:nvSpPr>
        <p:spPr>
          <a:xfrm>
            <a:off x="1754260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712C76-C0E0-4FAA-8B32-81BE13940240}"/>
              </a:ext>
            </a:extLst>
          </p:cNvPr>
          <p:cNvSpPr/>
          <p:nvPr/>
        </p:nvSpPr>
        <p:spPr>
          <a:xfrm>
            <a:off x="1905245" y="1329808"/>
            <a:ext cx="10286755" cy="3530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8C84E"/>
                </a:solidFill>
                <a:latin typeface="+mj-lt"/>
              </a:rPr>
              <a:t>Big</a:t>
            </a:r>
            <a:r>
              <a:rPr lang="ko-KR" altLang="en-US" sz="2400" b="1" dirty="0">
                <a:solidFill>
                  <a:srgbClr val="28C84E"/>
                </a:solidFill>
                <a:latin typeface="+mj-lt"/>
              </a:rPr>
              <a:t> </a:t>
            </a:r>
            <a:r>
              <a:rPr lang="en-US" altLang="ko-KR" sz="2400" b="1" dirty="0">
                <a:solidFill>
                  <a:srgbClr val="28C84E"/>
                </a:solidFill>
                <a:latin typeface="+mj-lt"/>
              </a:rPr>
              <a:t>Process</a:t>
            </a:r>
          </a:p>
          <a:p>
            <a:endParaRPr lang="en-US" altLang="ko-KR" sz="2400" b="1" dirty="0">
              <a:solidFill>
                <a:srgbClr val="28C84E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800" i="0" dirty="0">
                <a:solidFill>
                  <a:srgbClr val="000000"/>
                </a:solidFill>
                <a:effectLst/>
                <a:latin typeface="+mj-lt"/>
              </a:rPr>
              <a:t>Read data.csv from HDFS and make it </a:t>
            </a:r>
            <a:r>
              <a:rPr lang="en-US" altLang="ko-KR" sz="2800" i="0" dirty="0" err="1">
                <a:solidFill>
                  <a:srgbClr val="000000"/>
                </a:solidFill>
                <a:effectLst/>
                <a:latin typeface="+mj-lt"/>
              </a:rPr>
              <a:t>DataFrame</a:t>
            </a:r>
            <a:endParaRPr lang="en" altLang="ko-Kore-KR" sz="28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800" dirty="0">
                <a:latin typeface="+mj-lt"/>
              </a:rPr>
              <a:t>Extract keywords by Genre/Year/Age/Season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800" dirty="0">
                <a:latin typeface="+mj-lt"/>
              </a:rPr>
              <a:t>Count the number of keywords by Genre/Year/Age/Season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800" i="0" dirty="0">
                <a:solidFill>
                  <a:srgbClr val="000000"/>
                </a:solidFill>
                <a:effectLst/>
                <a:latin typeface="+mj-lt"/>
              </a:rPr>
              <a:t>Save the results as a json file for visualization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41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5001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keyword by Genre, Year, Age, 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1172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Read data.csv from HDFS and make it </a:t>
            </a:r>
            <a:r>
              <a:rPr lang="en-US" altLang="ko-KR" sz="2500" b="1" dirty="0" err="1">
                <a:solidFill>
                  <a:srgbClr val="28C84E"/>
                </a:solidFill>
              </a:rPr>
              <a:t>DataFrame</a:t>
            </a:r>
            <a:br>
              <a:rPr lang="en-US" altLang="ko-KR" sz="2500" b="1" dirty="0">
                <a:solidFill>
                  <a:srgbClr val="28C84E"/>
                </a:solidFill>
              </a:rPr>
            </a:br>
            <a:endParaRPr lang="en-US" altLang="ko-KR" sz="2500" b="1" dirty="0">
              <a:solidFill>
                <a:srgbClr val="28C84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474929DB-C076-704A-A394-767DCB8BB4DA}"/>
              </a:ext>
            </a:extLst>
          </p:cNvPr>
          <p:cNvSpPr/>
          <p:nvPr/>
        </p:nvSpPr>
        <p:spPr>
          <a:xfrm>
            <a:off x="2192087" y="1719610"/>
            <a:ext cx="4618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Load data from HDFS</a:t>
            </a:r>
            <a:endParaRPr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026D93-1663-C446-AB96-9E9963D1D314}"/>
              </a:ext>
            </a:extLst>
          </p:cNvPr>
          <p:cNvSpPr/>
          <p:nvPr/>
        </p:nvSpPr>
        <p:spPr>
          <a:xfrm>
            <a:off x="2194417" y="3791357"/>
            <a:ext cx="755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result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6F08E7-62DE-44FA-9536-747D19B42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982" y="2209830"/>
            <a:ext cx="7292418" cy="11652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137F0A1-9EC8-4A61-802B-416A0E36A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087" y="4345356"/>
            <a:ext cx="8044113" cy="185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5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5001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keyword by Genre, Year, Age, 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Extract keywords by Genre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714984C-DBDE-4BE6-B062-AD4D538F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17"/>
          <a:stretch/>
        </p:blipFill>
        <p:spPr>
          <a:xfrm>
            <a:off x="2109543" y="3881515"/>
            <a:ext cx="8677275" cy="8594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887B49-3730-43EB-9D46-64D27A3C63A1}"/>
              </a:ext>
            </a:extLst>
          </p:cNvPr>
          <p:cNvSpPr/>
          <p:nvPr/>
        </p:nvSpPr>
        <p:spPr>
          <a:xfrm>
            <a:off x="2009882" y="1646946"/>
            <a:ext cx="4618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Function for extract keywords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489A30-724A-4079-B5F3-2FA00BDFB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543" y="2098855"/>
            <a:ext cx="7400925" cy="10287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98DF19-DFD9-4B4B-83D1-CCB7440EFEE8}"/>
              </a:ext>
            </a:extLst>
          </p:cNvPr>
          <p:cNvSpPr/>
          <p:nvPr/>
        </p:nvSpPr>
        <p:spPr>
          <a:xfrm>
            <a:off x="2009882" y="3407827"/>
            <a:ext cx="6650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Extract keywords by genre and make them into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+mj-lt"/>
              </a:rPr>
              <a:t>DataFrame</a:t>
            </a:r>
            <a:endParaRPr lang="en-US" altLang="en-US" dirty="0">
              <a:latin typeface="+mj-lt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0F23638-228D-4836-A4CE-D240AEC3AE93}"/>
              </a:ext>
            </a:extLst>
          </p:cNvPr>
          <p:cNvSpPr/>
          <p:nvPr/>
        </p:nvSpPr>
        <p:spPr>
          <a:xfrm>
            <a:off x="6728862" y="5533555"/>
            <a:ext cx="1086037" cy="522136"/>
          </a:xfrm>
          <a:prstGeom prst="rightArrow">
            <a:avLst/>
          </a:prstGeom>
          <a:solidFill>
            <a:srgbClr val="27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2718E4B-1934-4AA3-A812-023435AAB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406" y="5169717"/>
            <a:ext cx="1734337" cy="123772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36D186E-869D-4646-A731-49EB1EE11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4168" y="5369117"/>
            <a:ext cx="3852676" cy="7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40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6C664C-B2B6-4B2B-9542-4F4632141222}"/>
              </a:ext>
            </a:extLst>
          </p:cNvPr>
          <p:cNvSpPr/>
          <p:nvPr/>
        </p:nvSpPr>
        <p:spPr>
          <a:xfrm>
            <a:off x="2009882" y="324505"/>
            <a:ext cx="5001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keyword by Genre, Year, Age, 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09D698-AA87-44BA-B248-4BDD4DC46122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Extract keywords by Year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4F52E1F-51B1-4E98-934B-CF772B1B941A}"/>
              </a:ext>
            </a:extLst>
          </p:cNvPr>
          <p:cNvSpPr/>
          <p:nvPr/>
        </p:nvSpPr>
        <p:spPr>
          <a:xfrm>
            <a:off x="2136743" y="1681454"/>
            <a:ext cx="4618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Function for extract keywords</a:t>
            </a:r>
            <a:endParaRPr lang="ko-Kore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6F53E52-A175-45E5-A2C5-E6FEA480C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647" y="2148697"/>
            <a:ext cx="7400925" cy="10287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EA2312-AA2B-41F5-9CA8-515CDA10CF03}"/>
              </a:ext>
            </a:extLst>
          </p:cNvPr>
          <p:cNvSpPr/>
          <p:nvPr/>
        </p:nvSpPr>
        <p:spPr>
          <a:xfrm>
            <a:off x="2136743" y="3392393"/>
            <a:ext cx="6267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Extract keywords by year and make them into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+mj-lt"/>
              </a:rPr>
              <a:t>DataFrame</a:t>
            </a:r>
            <a:endParaRPr lang="en-US" altLang="en-US" dirty="0">
              <a:latin typeface="+mj-lt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E212F81-2D1A-4822-81C7-80672DE84D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942"/>
          <a:stretch/>
        </p:blipFill>
        <p:spPr>
          <a:xfrm>
            <a:off x="2197647" y="3987491"/>
            <a:ext cx="9115425" cy="6765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6CD899-F73D-4F25-B7CC-7A38CE324A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527" b="58795"/>
          <a:stretch/>
        </p:blipFill>
        <p:spPr>
          <a:xfrm>
            <a:off x="2255182" y="5278689"/>
            <a:ext cx="4679486" cy="7838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74BD35-7FA4-4B37-B58E-BFA832935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2845" y="5066543"/>
            <a:ext cx="1817525" cy="1340930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1D9C795-0C5C-4F54-AEB8-D371ADCA7551}"/>
              </a:ext>
            </a:extLst>
          </p:cNvPr>
          <p:cNvSpPr/>
          <p:nvPr/>
        </p:nvSpPr>
        <p:spPr>
          <a:xfrm>
            <a:off x="7106873" y="5475940"/>
            <a:ext cx="1086037" cy="522136"/>
          </a:xfrm>
          <a:prstGeom prst="rightArrow">
            <a:avLst/>
          </a:prstGeom>
          <a:solidFill>
            <a:srgbClr val="27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7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BB0470-93A7-420F-B7D5-ADE4B4D70B06}"/>
              </a:ext>
            </a:extLst>
          </p:cNvPr>
          <p:cNvSpPr/>
          <p:nvPr/>
        </p:nvSpPr>
        <p:spPr>
          <a:xfrm>
            <a:off x="2009882" y="324505"/>
            <a:ext cx="5001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keyword by Genre, Year, Age, 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모서리가 둥근 직사각형 11">
            <a:extLst>
              <a:ext uri="{FF2B5EF4-FFF2-40B4-BE49-F238E27FC236}">
                <a16:creationId xmlns:a16="http://schemas.microsoft.com/office/drawing/2014/main" id="{96BD5753-0E73-4903-AFD5-59B5817F6C4E}"/>
              </a:ext>
            </a:extLst>
          </p:cNvPr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CF0C9D-26B0-4BF5-939E-113CE0998AE9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Extract keywords by Age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9A0FEA-78F3-4084-BEEC-00C1C4594048}"/>
              </a:ext>
            </a:extLst>
          </p:cNvPr>
          <p:cNvSpPr/>
          <p:nvPr/>
        </p:nvSpPr>
        <p:spPr>
          <a:xfrm>
            <a:off x="2005428" y="1753722"/>
            <a:ext cx="7145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Grouping data in three year intervals</a:t>
            </a:r>
            <a:endParaRPr lang="ko-Kore-KR" altLang="en-US" dirty="0"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5DAE00-1686-4D46-B148-065DBBF1E8A4}"/>
              </a:ext>
            </a:extLst>
          </p:cNvPr>
          <p:cNvSpPr/>
          <p:nvPr/>
        </p:nvSpPr>
        <p:spPr>
          <a:xfrm>
            <a:off x="2005428" y="3728141"/>
            <a:ext cx="6267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Extract keywords by age and make them into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+mj-lt"/>
              </a:rPr>
              <a:t>DataFrame</a:t>
            </a:r>
            <a:endParaRPr lang="en-US" altLang="en-US" dirty="0">
              <a:latin typeface="+mj-lt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046A9DD-A5AE-4492-9D3C-0DAF834D3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522" y="2213705"/>
            <a:ext cx="2693154" cy="13567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1A41ECB-B66F-4DF2-A9E7-7DE7F672E6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86"/>
          <a:stretch/>
        </p:blipFill>
        <p:spPr>
          <a:xfrm>
            <a:off x="2066522" y="4168711"/>
            <a:ext cx="9236784" cy="7681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7C1A4BC-4FF5-47EF-8160-96879442D0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527" b="58795"/>
          <a:stretch/>
        </p:blipFill>
        <p:spPr>
          <a:xfrm>
            <a:off x="2454351" y="5463965"/>
            <a:ext cx="4446172" cy="7447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AF6D14-CEE6-4EA2-B404-5B81FFDB9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0425" y="5163177"/>
            <a:ext cx="2124075" cy="1346363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01C9EE3-56C4-462E-8105-8DB1839890E1}"/>
              </a:ext>
            </a:extLst>
          </p:cNvPr>
          <p:cNvSpPr/>
          <p:nvPr/>
        </p:nvSpPr>
        <p:spPr>
          <a:xfrm>
            <a:off x="6822857" y="5575289"/>
            <a:ext cx="1086037" cy="522136"/>
          </a:xfrm>
          <a:prstGeom prst="rightArrow">
            <a:avLst/>
          </a:prstGeom>
          <a:solidFill>
            <a:srgbClr val="27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94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73534" y="1279399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540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About Project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073382" y="2335459"/>
            <a:ext cx="457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4AE46D-06F7-4EF4-A0ED-F62BC5323E56}"/>
              </a:ext>
            </a:extLst>
          </p:cNvPr>
          <p:cNvSpPr/>
          <p:nvPr/>
        </p:nvSpPr>
        <p:spPr>
          <a:xfrm>
            <a:off x="2004273" y="1192287"/>
            <a:ext cx="8592079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Why?</a:t>
            </a:r>
            <a:endParaRPr lang="en-US" altLang="ko-KR" sz="250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7EFF04D-904F-CE45-8D3E-E0C26A288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191485"/>
              </p:ext>
            </p:extLst>
          </p:nvPr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90" y="3279529"/>
            <a:ext cx="2121572" cy="2121572"/>
          </a:xfrm>
          <a:prstGeom prst="rect">
            <a:avLst/>
          </a:prstGeom>
        </p:spPr>
      </p:pic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256AC5E-8A78-4657-8B25-E08B7CAB722B}"/>
              </a:ext>
            </a:extLst>
          </p:cNvPr>
          <p:cNvSpPr/>
          <p:nvPr/>
        </p:nvSpPr>
        <p:spPr>
          <a:xfrm>
            <a:off x="5520223" y="4933218"/>
            <a:ext cx="4793723" cy="348631"/>
          </a:xfrm>
          <a:prstGeom prst="roundRect">
            <a:avLst>
              <a:gd name="adj" fmla="val 50000"/>
            </a:avLst>
          </a:prstGeom>
          <a:solidFill>
            <a:srgbClr val="164B2D"/>
          </a:solidFill>
          <a:ln w="28575" cmpd="dbl">
            <a:noFill/>
          </a:ln>
          <a:effectLst>
            <a:outerShdw blurRad="50800" dist="38100" dir="5400000" algn="t" rotWithShape="0">
              <a:srgbClr val="164B2D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prstClr val="white"/>
                </a:solidFill>
              </a:rPr>
              <a:t>NUMEROUS SONGS ARE RELEASED EVERY DAY</a:t>
            </a:r>
            <a:endParaRPr lang="ko-KR" altLang="en-US" sz="15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E256AC5E-8A78-4657-8B25-E08B7CAB722B}"/>
              </a:ext>
            </a:extLst>
          </p:cNvPr>
          <p:cNvSpPr/>
          <p:nvPr/>
        </p:nvSpPr>
        <p:spPr>
          <a:xfrm>
            <a:off x="5516128" y="2848907"/>
            <a:ext cx="1720509" cy="331581"/>
          </a:xfrm>
          <a:prstGeom prst="roundRect">
            <a:avLst>
              <a:gd name="adj" fmla="val 50000"/>
            </a:avLst>
          </a:prstGeom>
          <a:solidFill>
            <a:srgbClr val="164B2D"/>
          </a:solidFill>
          <a:ln w="28575" cmpd="dbl">
            <a:noFill/>
          </a:ln>
          <a:effectLst>
            <a:outerShdw blurRad="50800" dist="38100" dir="5400000" algn="t" rotWithShape="0">
              <a:srgbClr val="164B2D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prstClr val="white"/>
                </a:solidFill>
              </a:rPr>
              <a:t>INSEPARABLE</a:t>
            </a:r>
            <a:endParaRPr lang="ko-KR" altLang="en-US" sz="1500" b="1" dirty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E256AC5E-8A78-4657-8B25-E08B7CAB722B}"/>
              </a:ext>
            </a:extLst>
          </p:cNvPr>
          <p:cNvSpPr/>
          <p:nvPr/>
        </p:nvSpPr>
        <p:spPr>
          <a:xfrm>
            <a:off x="5516129" y="3885669"/>
            <a:ext cx="1905148" cy="29714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cmpd="sng">
            <a:solidFill>
              <a:srgbClr val="164B2D"/>
            </a:solidFill>
          </a:ln>
          <a:effectLst>
            <a:outerShdw blurRad="50800" dist="38100" dir="5400000" algn="t" rotWithShape="0">
              <a:srgbClr val="164B2D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rgbClr val="164B2D"/>
                </a:solidFill>
              </a:rPr>
              <a:t>SIMILAR TOPICS</a:t>
            </a:r>
            <a:endParaRPr lang="ko-KR" altLang="en-US" sz="1500" b="1" dirty="0">
              <a:solidFill>
                <a:srgbClr val="164B2D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5562150" y="3190495"/>
            <a:ext cx="479820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Music &amp; Humans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5022173" y="4221587"/>
            <a:ext cx="479820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music and chart analysis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5187754" y="5296458"/>
            <a:ext cx="559161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kind of songs are popular in chart?</a:t>
            </a:r>
          </a:p>
        </p:txBody>
      </p:sp>
    </p:spTree>
    <p:extLst>
      <p:ext uri="{BB962C8B-B14F-4D97-AF65-F5344CB8AC3E}">
        <p14:creationId xmlns:p14="http://schemas.microsoft.com/office/powerpoint/2010/main" val="3120283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E2E9D8-8FE6-4F28-A38C-A35D87B0187B}"/>
              </a:ext>
            </a:extLst>
          </p:cNvPr>
          <p:cNvSpPr/>
          <p:nvPr/>
        </p:nvSpPr>
        <p:spPr>
          <a:xfrm>
            <a:off x="2009882" y="324505"/>
            <a:ext cx="5001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keyword by Genre, Year, Age, 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모서리가 둥근 직사각형 11">
            <a:extLst>
              <a:ext uri="{FF2B5EF4-FFF2-40B4-BE49-F238E27FC236}">
                <a16:creationId xmlns:a16="http://schemas.microsoft.com/office/drawing/2014/main" id="{76B155EE-D0CD-485D-89AF-2DD1A5DDF41A}"/>
              </a:ext>
            </a:extLst>
          </p:cNvPr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FBDEAE7-3F5D-47E0-8CBC-85A24E3D2096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Extract keywords by Season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37ACF9-7278-457B-BCAF-569CDB545388}"/>
              </a:ext>
            </a:extLst>
          </p:cNvPr>
          <p:cNvSpPr/>
          <p:nvPr/>
        </p:nvSpPr>
        <p:spPr>
          <a:xfrm>
            <a:off x="2121205" y="1599424"/>
            <a:ext cx="8223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Create a season column corresponding to month column</a:t>
            </a:r>
            <a:endParaRPr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AB27C4-C31F-4073-8330-3AB533918876}"/>
              </a:ext>
            </a:extLst>
          </p:cNvPr>
          <p:cNvSpPr/>
          <p:nvPr/>
        </p:nvSpPr>
        <p:spPr>
          <a:xfrm>
            <a:off x="2121205" y="3651557"/>
            <a:ext cx="7163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Extract keywords by season and make them into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+mj-lt"/>
              </a:rPr>
              <a:t>DataFrame</a:t>
            </a:r>
            <a:endParaRPr lang="en-US" altLang="en-US" dirty="0">
              <a:latin typeface="+mj-lt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5A69CCA-8688-47EB-B308-677F4562F0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3" t="1842" r="68051" b="37529"/>
          <a:stretch/>
        </p:blipFill>
        <p:spPr>
          <a:xfrm>
            <a:off x="2249503" y="2058096"/>
            <a:ext cx="1560498" cy="140977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B8A4FA2-339A-46BD-A691-F7A3050E2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057" b="1"/>
          <a:stretch/>
        </p:blipFill>
        <p:spPr>
          <a:xfrm>
            <a:off x="2249502" y="4090716"/>
            <a:ext cx="6197295" cy="9234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CE711B-085C-4B69-8953-B2552EB11A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69" t="59351" r="767" b="2695"/>
          <a:stretch/>
        </p:blipFill>
        <p:spPr>
          <a:xfrm>
            <a:off x="2193840" y="5523439"/>
            <a:ext cx="3983368" cy="6165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C83ECBA-FAD6-4C96-884F-79434C857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349" y="5110671"/>
            <a:ext cx="1928426" cy="1442127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B4CEDDC-2716-4568-8D93-B3F33EBFA627}"/>
              </a:ext>
            </a:extLst>
          </p:cNvPr>
          <p:cNvSpPr/>
          <p:nvPr/>
        </p:nvSpPr>
        <p:spPr>
          <a:xfrm>
            <a:off x="6504237" y="5572169"/>
            <a:ext cx="1086037" cy="522136"/>
          </a:xfrm>
          <a:prstGeom prst="rightArrow">
            <a:avLst/>
          </a:prstGeom>
          <a:solidFill>
            <a:srgbClr val="27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51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E6EBA3-CADA-4446-8B94-06FD2D241773}"/>
              </a:ext>
            </a:extLst>
          </p:cNvPr>
          <p:cNvSpPr/>
          <p:nvPr/>
        </p:nvSpPr>
        <p:spPr>
          <a:xfrm>
            <a:off x="2009882" y="324505"/>
            <a:ext cx="44165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keyword by Year/Season/Genre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모서리가 둥근 직사각형 11">
            <a:extLst>
              <a:ext uri="{FF2B5EF4-FFF2-40B4-BE49-F238E27FC236}">
                <a16:creationId xmlns:a16="http://schemas.microsoft.com/office/drawing/2014/main" id="{CC0BCFEF-B6C0-4E24-BE9E-21A2581FAA50}"/>
              </a:ext>
            </a:extLst>
          </p:cNvPr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E692546-6B5D-408B-8110-E7A3AABB1944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Keyword extraction results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BE3AB12-CA07-4638-9282-21252E51C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3696" b="771"/>
          <a:stretch/>
        </p:blipFill>
        <p:spPr>
          <a:xfrm>
            <a:off x="1785258" y="2386678"/>
            <a:ext cx="2215794" cy="30425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ECD7901-5193-4194-BD72-BAE9213D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559" y="2386678"/>
            <a:ext cx="2831361" cy="296005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D6836E4-0D1B-4C7A-83E7-A42D58E4D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975" y="2456328"/>
            <a:ext cx="2628928" cy="28904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B5A645-974A-466A-A783-AB828811A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7963" y="2386678"/>
            <a:ext cx="2711613" cy="296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86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" name="모서리가 둥근 직사각형 11">
            <a:extLst>
              <a:ext uri="{FF2B5EF4-FFF2-40B4-BE49-F238E27FC236}">
                <a16:creationId xmlns:a16="http://schemas.microsoft.com/office/drawing/2014/main" id="{76B155EE-D0CD-485D-89AF-2DD1A5DDF41A}"/>
              </a:ext>
            </a:extLst>
          </p:cNvPr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25420B-8D7D-431D-98C8-DEE5E9A6ED6B}"/>
              </a:ext>
            </a:extLst>
          </p:cNvPr>
          <p:cNvSpPr/>
          <p:nvPr/>
        </p:nvSpPr>
        <p:spPr>
          <a:xfrm>
            <a:off x="2009882" y="324505"/>
            <a:ext cx="5001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keyword by Genre, Year, Age, 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CFDA5D-F146-4BC7-85F5-131F964ACFC2}"/>
              </a:ext>
            </a:extLst>
          </p:cNvPr>
          <p:cNvSpPr/>
          <p:nvPr/>
        </p:nvSpPr>
        <p:spPr>
          <a:xfrm>
            <a:off x="2009882" y="969334"/>
            <a:ext cx="10005905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Count the number of keywords by Genre/Year/Age/Season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D34E5F-5195-41FD-9724-1002F36E34D8}"/>
              </a:ext>
            </a:extLst>
          </p:cNvPr>
          <p:cNvSpPr/>
          <p:nvPr/>
        </p:nvSpPr>
        <p:spPr>
          <a:xfrm>
            <a:off x="2116203" y="1760431"/>
            <a:ext cx="8257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Use </a:t>
            </a:r>
            <a:r>
              <a:rPr lang="en-US" altLang="en-US" dirty="0" err="1"/>
              <a:t>groupBy</a:t>
            </a:r>
            <a:r>
              <a:rPr lang="en-US" altLang="en-US" dirty="0"/>
              <a:t> function to count the number of keywords</a:t>
            </a:r>
            <a:endParaRPr lang="ko-Kore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AB22301-81AB-45E6-A406-0A6CECF16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203" y="2222096"/>
            <a:ext cx="5483119" cy="109845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4B7D43-B2B2-44D8-A6DA-37096F7ED7BA}"/>
              </a:ext>
            </a:extLst>
          </p:cNvPr>
          <p:cNvSpPr/>
          <p:nvPr/>
        </p:nvSpPr>
        <p:spPr>
          <a:xfrm>
            <a:off x="2158171" y="3824315"/>
            <a:ext cx="6267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result</a:t>
            </a:r>
          </a:p>
          <a:p>
            <a:endParaRPr lang="ko-Kore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F72EA2E-4441-4D36-AD75-9C8990EDA7B8}"/>
              </a:ext>
            </a:extLst>
          </p:cNvPr>
          <p:cNvSpPr/>
          <p:nvPr/>
        </p:nvSpPr>
        <p:spPr>
          <a:xfrm>
            <a:off x="5973124" y="5230405"/>
            <a:ext cx="1854798" cy="646331"/>
          </a:xfrm>
          <a:prstGeom prst="rightArrow">
            <a:avLst/>
          </a:prstGeom>
          <a:solidFill>
            <a:srgbClr val="27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8B400D-E0CB-4BDA-86F2-62BA1C750CFB}"/>
              </a:ext>
            </a:extLst>
          </p:cNvPr>
          <p:cNvSpPr txBox="1"/>
          <p:nvPr/>
        </p:nvSpPr>
        <p:spPr>
          <a:xfrm>
            <a:off x="6403472" y="4938253"/>
            <a:ext cx="990556" cy="380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Count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B2479B1-92F8-476D-BFD6-9CE69BD507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3" b="53952"/>
          <a:stretch/>
        </p:blipFill>
        <p:spPr>
          <a:xfrm>
            <a:off x="2786564" y="4603845"/>
            <a:ext cx="2812386" cy="16439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37E1788-6C09-4A05-87B6-393AE6A2A5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026" r="36871"/>
          <a:stretch/>
        </p:blipFill>
        <p:spPr>
          <a:xfrm>
            <a:off x="8798100" y="4457823"/>
            <a:ext cx="2154108" cy="193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21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3109FD57-A3E1-4E2E-B8F6-5C51888F80F3}"/>
              </a:ext>
            </a:extLst>
          </p:cNvPr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7B491A-ACF7-47F9-B878-56EAC6667F75}"/>
              </a:ext>
            </a:extLst>
          </p:cNvPr>
          <p:cNvSpPr/>
          <p:nvPr/>
        </p:nvSpPr>
        <p:spPr>
          <a:xfrm>
            <a:off x="2009882" y="324505"/>
            <a:ext cx="33441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visualization of keyword by Age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434455FB-2523-460D-8218-75084E694AB7}"/>
              </a:ext>
            </a:extLst>
          </p:cNvPr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5366DE-6442-428F-81F4-6295010C7D14}"/>
              </a:ext>
            </a:extLst>
          </p:cNvPr>
          <p:cNvSpPr/>
          <p:nvPr/>
        </p:nvSpPr>
        <p:spPr>
          <a:xfrm>
            <a:off x="2009882" y="838888"/>
            <a:ext cx="833465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8C84E"/>
                </a:solidFill>
              </a:rPr>
              <a:t>Visualization of Keyword by Year</a:t>
            </a:r>
          </a:p>
        </p:txBody>
      </p:sp>
      <p:sp>
        <p:nvSpPr>
          <p:cNvPr id="31" name="모서리가 둥근 직사각형 6">
            <a:extLst>
              <a:ext uri="{FF2B5EF4-FFF2-40B4-BE49-F238E27FC236}">
                <a16:creationId xmlns:a16="http://schemas.microsoft.com/office/drawing/2014/main" id="{A2869012-8319-4C6C-A72F-D7EBBABF1750}"/>
              </a:ext>
            </a:extLst>
          </p:cNvPr>
          <p:cNvSpPr/>
          <p:nvPr/>
        </p:nvSpPr>
        <p:spPr>
          <a:xfrm>
            <a:off x="300039" y="338258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F0B17A7-6A43-4CD3-A74A-E145A732BCA4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AC6BBEA-7BBF-423F-ADFD-D54C1C6E8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74" y="2221708"/>
            <a:ext cx="9453440" cy="30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14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3109FD57-A3E1-4E2E-B8F6-5C51888F80F3}"/>
              </a:ext>
            </a:extLst>
          </p:cNvPr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7B491A-ACF7-47F9-B878-56EAC6667F75}"/>
              </a:ext>
            </a:extLst>
          </p:cNvPr>
          <p:cNvSpPr/>
          <p:nvPr/>
        </p:nvSpPr>
        <p:spPr>
          <a:xfrm>
            <a:off x="2009882" y="324505"/>
            <a:ext cx="33441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visualization of keyword by Age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434455FB-2523-460D-8218-75084E694AB7}"/>
              </a:ext>
            </a:extLst>
          </p:cNvPr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5366DE-6442-428F-81F4-6295010C7D14}"/>
              </a:ext>
            </a:extLst>
          </p:cNvPr>
          <p:cNvSpPr/>
          <p:nvPr/>
        </p:nvSpPr>
        <p:spPr>
          <a:xfrm>
            <a:off x="2009882" y="838888"/>
            <a:ext cx="833465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8C84E"/>
                </a:solidFill>
              </a:rPr>
              <a:t>Visualization of Keyword by Year</a:t>
            </a:r>
          </a:p>
        </p:txBody>
      </p:sp>
      <p:sp>
        <p:nvSpPr>
          <p:cNvPr id="31" name="모서리가 둥근 직사각형 6">
            <a:extLst>
              <a:ext uri="{FF2B5EF4-FFF2-40B4-BE49-F238E27FC236}">
                <a16:creationId xmlns:a16="http://schemas.microsoft.com/office/drawing/2014/main" id="{A2869012-8319-4C6C-A72F-D7EBBABF1750}"/>
              </a:ext>
            </a:extLst>
          </p:cNvPr>
          <p:cNvSpPr/>
          <p:nvPr/>
        </p:nvSpPr>
        <p:spPr>
          <a:xfrm>
            <a:off x="300039" y="338258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F0B17A7-6A43-4CD3-A74A-E145A732BCA4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E98099E-1825-4FEA-983B-987A9D41C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24" y="2049996"/>
            <a:ext cx="9546771" cy="358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29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3109FD57-A3E1-4E2E-B8F6-5C51888F80F3}"/>
              </a:ext>
            </a:extLst>
          </p:cNvPr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7B491A-ACF7-47F9-B878-56EAC6667F75}"/>
              </a:ext>
            </a:extLst>
          </p:cNvPr>
          <p:cNvSpPr/>
          <p:nvPr/>
        </p:nvSpPr>
        <p:spPr>
          <a:xfrm>
            <a:off x="2009882" y="324505"/>
            <a:ext cx="33441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visualization of keyword by Age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434455FB-2523-460D-8218-75084E694AB7}"/>
              </a:ext>
            </a:extLst>
          </p:cNvPr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5366DE-6442-428F-81F4-6295010C7D14}"/>
              </a:ext>
            </a:extLst>
          </p:cNvPr>
          <p:cNvSpPr/>
          <p:nvPr/>
        </p:nvSpPr>
        <p:spPr>
          <a:xfrm>
            <a:off x="2009882" y="838888"/>
            <a:ext cx="833465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8C84E"/>
                </a:solidFill>
              </a:rPr>
              <a:t>Visualization of Keyword by Age</a:t>
            </a:r>
          </a:p>
        </p:txBody>
      </p:sp>
      <p:sp>
        <p:nvSpPr>
          <p:cNvPr id="31" name="모서리가 둥근 직사각형 6">
            <a:extLst>
              <a:ext uri="{FF2B5EF4-FFF2-40B4-BE49-F238E27FC236}">
                <a16:creationId xmlns:a16="http://schemas.microsoft.com/office/drawing/2014/main" id="{A2869012-8319-4C6C-A72F-D7EBBABF1750}"/>
              </a:ext>
            </a:extLst>
          </p:cNvPr>
          <p:cNvSpPr/>
          <p:nvPr/>
        </p:nvSpPr>
        <p:spPr>
          <a:xfrm>
            <a:off x="300039" y="338258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F0B17A7-6A43-4CD3-A74A-E145A732BCA4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24F19053-7836-4A7A-8DD1-FE343DDCB7A7}"/>
              </a:ext>
            </a:extLst>
          </p:cNvPr>
          <p:cNvSpPr txBox="1"/>
          <p:nvPr/>
        </p:nvSpPr>
        <p:spPr>
          <a:xfrm>
            <a:off x="4671440" y="5747428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use of English is increasing gradually</a:t>
            </a:r>
            <a:endParaRPr lang="ko-KR" altLang="en-US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B0560EF-B3EF-4051-BB48-9D93D0E1E757}"/>
              </a:ext>
            </a:extLst>
          </p:cNvPr>
          <p:cNvGrpSpPr/>
          <p:nvPr/>
        </p:nvGrpSpPr>
        <p:grpSpPr>
          <a:xfrm>
            <a:off x="1614486" y="1490248"/>
            <a:ext cx="10608070" cy="3877503"/>
            <a:chOff x="1904443" y="1478969"/>
            <a:chExt cx="10608070" cy="387750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C8925C3-5A74-43D0-AF01-15362199FFD0}"/>
                </a:ext>
              </a:extLst>
            </p:cNvPr>
            <p:cNvGrpSpPr/>
            <p:nvPr/>
          </p:nvGrpSpPr>
          <p:grpSpPr>
            <a:xfrm>
              <a:off x="1904443" y="1478969"/>
              <a:ext cx="10608070" cy="3877503"/>
              <a:chOff x="1915977" y="1577140"/>
              <a:chExt cx="10608070" cy="3877503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0564E2E7-5F6E-4528-BABA-D5AE72CB1EB2}"/>
                  </a:ext>
                </a:extLst>
              </p:cNvPr>
              <p:cNvGrpSpPr/>
              <p:nvPr/>
            </p:nvGrpSpPr>
            <p:grpSpPr>
              <a:xfrm>
                <a:off x="1982000" y="1578626"/>
                <a:ext cx="9921495" cy="3876017"/>
                <a:chOff x="2034385" y="1191110"/>
                <a:chExt cx="9921495" cy="3876017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849E0EAF-C3BA-4C30-9BD0-FD187F783F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933" t="48440" r="4357" b="1"/>
                <a:stretch/>
              </p:blipFill>
              <p:spPr>
                <a:xfrm>
                  <a:off x="7004364" y="3080355"/>
                  <a:ext cx="4951516" cy="1959767"/>
                </a:xfrm>
                <a:prstGeom prst="rect">
                  <a:avLst/>
                </a:prstGeom>
              </p:spPr>
            </p:pic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799B8B64-DB77-4F80-A99A-1B40C5025C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353" t="-197" b="56063"/>
                <a:stretch/>
              </p:blipFill>
              <p:spPr>
                <a:xfrm>
                  <a:off x="4251579" y="1191110"/>
                  <a:ext cx="5286857" cy="1646157"/>
                </a:xfrm>
                <a:prstGeom prst="rect">
                  <a:avLst/>
                </a:prstGeom>
              </p:spPr>
            </p:pic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5293D9D0-D14E-480B-80DB-7ECA87BBFB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9" t="47352" r="51731"/>
                <a:stretch/>
              </p:blipFill>
              <p:spPr>
                <a:xfrm>
                  <a:off x="2034385" y="3039008"/>
                  <a:ext cx="5207221" cy="1959767"/>
                </a:xfrm>
                <a:prstGeom prst="rect">
                  <a:avLst/>
                </a:prstGeom>
              </p:spPr>
            </p:pic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0346B0FF-7D37-4EB3-9957-08F4959EF5CF}"/>
                    </a:ext>
                  </a:extLst>
                </p:cNvPr>
                <p:cNvSpPr/>
                <p:nvPr/>
              </p:nvSpPr>
              <p:spPr>
                <a:xfrm>
                  <a:off x="6026307" y="3476924"/>
                  <a:ext cx="196850" cy="1714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9BB58350-F856-4002-96AB-59AEDA6A29BD}"/>
                    </a:ext>
                  </a:extLst>
                </p:cNvPr>
                <p:cNvSpPr/>
                <p:nvPr/>
              </p:nvSpPr>
              <p:spPr>
                <a:xfrm>
                  <a:off x="5441950" y="4895677"/>
                  <a:ext cx="196850" cy="1714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C88CA352-1EC4-48C3-9C52-A56DB6DB4932}"/>
                    </a:ext>
                  </a:extLst>
                </p:cNvPr>
                <p:cNvSpPr/>
                <p:nvPr/>
              </p:nvSpPr>
              <p:spPr>
                <a:xfrm>
                  <a:off x="7549084" y="1523125"/>
                  <a:ext cx="256330" cy="15701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19A4323-E854-49D9-AEEB-57190D0D51B9}"/>
                  </a:ext>
                </a:extLst>
              </p:cNvPr>
              <p:cNvSpPr txBox="1"/>
              <p:nvPr/>
            </p:nvSpPr>
            <p:spPr>
              <a:xfrm>
                <a:off x="3354914" y="5124681"/>
                <a:ext cx="381635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>
                        <a:lumMod val="65000"/>
                      </a:schemeClr>
                    </a:solidFill>
                  </a:rPr>
                  <a:t>Keyword by 2014~2016</a:t>
                </a:r>
                <a:endParaRPr lang="ko-KR" altLang="en-US" sz="11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D614F4-1C5D-49A5-81BD-A10D9457896A}"/>
                  </a:ext>
                </a:extLst>
              </p:cNvPr>
              <p:cNvSpPr txBox="1"/>
              <p:nvPr/>
            </p:nvSpPr>
            <p:spPr>
              <a:xfrm>
                <a:off x="8707695" y="5171912"/>
                <a:ext cx="381635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>
                        <a:lumMod val="65000"/>
                      </a:schemeClr>
                    </a:solidFill>
                  </a:rPr>
                  <a:t>Keyword by 2017~2019</a:t>
                </a:r>
                <a:endParaRPr lang="ko-KR" altLang="en-US" sz="11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2527CC2-0150-4BB1-97CE-CC6873176D8C}"/>
                  </a:ext>
                </a:extLst>
              </p:cNvPr>
              <p:cNvSpPr/>
              <p:nvPr/>
            </p:nvSpPr>
            <p:spPr>
              <a:xfrm>
                <a:off x="3765754" y="1577140"/>
                <a:ext cx="1376218" cy="2917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1A5B5A71-4679-4340-BC32-8FE626FB19C8}"/>
                  </a:ext>
                </a:extLst>
              </p:cNvPr>
              <p:cNvSpPr/>
              <p:nvPr/>
            </p:nvSpPr>
            <p:spPr>
              <a:xfrm>
                <a:off x="1915977" y="3588991"/>
                <a:ext cx="1376218" cy="2917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F5B6117-E791-441C-8449-EDB3D7C1806D}"/>
                  </a:ext>
                </a:extLst>
              </p:cNvPr>
              <p:cNvSpPr/>
              <p:nvPr/>
            </p:nvSpPr>
            <p:spPr>
              <a:xfrm>
                <a:off x="6828152" y="3434547"/>
                <a:ext cx="1376218" cy="2917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08206A-5D3C-4639-AA64-37CB973CA8E9}"/>
                  </a:ext>
                </a:extLst>
              </p:cNvPr>
              <p:cNvSpPr txBox="1"/>
              <p:nvPr/>
            </p:nvSpPr>
            <p:spPr>
              <a:xfrm>
                <a:off x="5821754" y="3143522"/>
                <a:ext cx="381635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>
                        <a:lumMod val="65000"/>
                      </a:schemeClr>
                    </a:solidFill>
                  </a:rPr>
                  <a:t>Keyword by 2011~2013</a:t>
                </a:r>
                <a:endParaRPr lang="ko-KR" altLang="en-US" sz="11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6E90770-AD95-4418-9A2B-4D7F6A17F102}"/>
                </a:ext>
              </a:extLst>
            </p:cNvPr>
            <p:cNvSpPr/>
            <p:nvPr/>
          </p:nvSpPr>
          <p:spPr>
            <a:xfrm>
              <a:off x="5790852" y="4668465"/>
              <a:ext cx="268887" cy="1714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8936C1-806F-4D82-8A78-B275A12E28B1}"/>
                </a:ext>
              </a:extLst>
            </p:cNvPr>
            <p:cNvSpPr/>
            <p:nvPr/>
          </p:nvSpPr>
          <p:spPr>
            <a:xfrm>
              <a:off x="6136226" y="2829078"/>
              <a:ext cx="81963" cy="108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551D724-C82C-4E32-AA9C-EF7EB08CA7A5}"/>
              </a:ext>
            </a:extLst>
          </p:cNvPr>
          <p:cNvSpPr/>
          <p:nvPr/>
        </p:nvSpPr>
        <p:spPr>
          <a:xfrm>
            <a:off x="1741275" y="3278047"/>
            <a:ext cx="1376218" cy="262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203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3109FD57-A3E1-4E2E-B8F6-5C51888F80F3}"/>
              </a:ext>
            </a:extLst>
          </p:cNvPr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7B491A-ACF7-47F9-B878-56EAC6667F75}"/>
              </a:ext>
            </a:extLst>
          </p:cNvPr>
          <p:cNvSpPr/>
          <p:nvPr/>
        </p:nvSpPr>
        <p:spPr>
          <a:xfrm>
            <a:off x="2009882" y="324505"/>
            <a:ext cx="35637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Visualization of keyword by Genre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434455FB-2523-460D-8218-75084E694AB7}"/>
              </a:ext>
            </a:extLst>
          </p:cNvPr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5366DE-6442-428F-81F4-6295010C7D14}"/>
              </a:ext>
            </a:extLst>
          </p:cNvPr>
          <p:cNvSpPr/>
          <p:nvPr/>
        </p:nvSpPr>
        <p:spPr>
          <a:xfrm>
            <a:off x="2009882" y="838888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8C84E"/>
                </a:solidFill>
              </a:rPr>
              <a:t>Visualization of Keyword by Genre </a:t>
            </a:r>
          </a:p>
        </p:txBody>
      </p:sp>
      <p:sp>
        <p:nvSpPr>
          <p:cNvPr id="31" name="모서리가 둥근 직사각형 6">
            <a:extLst>
              <a:ext uri="{FF2B5EF4-FFF2-40B4-BE49-F238E27FC236}">
                <a16:creationId xmlns:a16="http://schemas.microsoft.com/office/drawing/2014/main" id="{A2869012-8319-4C6C-A72F-D7EBBABF1750}"/>
              </a:ext>
            </a:extLst>
          </p:cNvPr>
          <p:cNvSpPr/>
          <p:nvPr/>
        </p:nvSpPr>
        <p:spPr>
          <a:xfrm>
            <a:off x="300039" y="338258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F0B17A7-6A43-4CD3-A74A-E145A732BCA4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4D9DB38-9A95-4913-9EC0-A0893B6245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5" t="-216" r="234" b="50436"/>
          <a:stretch/>
        </p:blipFill>
        <p:spPr>
          <a:xfrm>
            <a:off x="2817574" y="2060189"/>
            <a:ext cx="8108871" cy="17481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14A931-B313-4F02-9850-870B39A405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" t="49855"/>
          <a:stretch/>
        </p:blipFill>
        <p:spPr>
          <a:xfrm>
            <a:off x="2247768" y="4259571"/>
            <a:ext cx="9305510" cy="152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74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3109FD57-A3E1-4E2E-B8F6-5C51888F80F3}"/>
              </a:ext>
            </a:extLst>
          </p:cNvPr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7B491A-ACF7-47F9-B878-56EAC6667F75}"/>
              </a:ext>
            </a:extLst>
          </p:cNvPr>
          <p:cNvSpPr/>
          <p:nvPr/>
        </p:nvSpPr>
        <p:spPr>
          <a:xfrm>
            <a:off x="2009882" y="324505"/>
            <a:ext cx="35637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Visualization of keyword by Genre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434455FB-2523-460D-8218-75084E694AB7}"/>
              </a:ext>
            </a:extLst>
          </p:cNvPr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5366DE-6442-428F-81F4-6295010C7D14}"/>
              </a:ext>
            </a:extLst>
          </p:cNvPr>
          <p:cNvSpPr/>
          <p:nvPr/>
        </p:nvSpPr>
        <p:spPr>
          <a:xfrm>
            <a:off x="2009882" y="838888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8C84E"/>
                </a:solidFill>
              </a:rPr>
              <a:t>Visualization of Keyword by Genre </a:t>
            </a:r>
          </a:p>
        </p:txBody>
      </p:sp>
      <p:sp>
        <p:nvSpPr>
          <p:cNvPr id="31" name="모서리가 둥근 직사각형 6">
            <a:extLst>
              <a:ext uri="{FF2B5EF4-FFF2-40B4-BE49-F238E27FC236}">
                <a16:creationId xmlns:a16="http://schemas.microsoft.com/office/drawing/2014/main" id="{A2869012-8319-4C6C-A72F-D7EBBABF1750}"/>
              </a:ext>
            </a:extLst>
          </p:cNvPr>
          <p:cNvSpPr/>
          <p:nvPr/>
        </p:nvSpPr>
        <p:spPr>
          <a:xfrm>
            <a:off x="300039" y="338258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F0B17A7-6A43-4CD3-A74A-E145A732BCA4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7BC01879-10E4-439B-8193-B88291720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006" y="2373755"/>
            <a:ext cx="10023955" cy="333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6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3109FD57-A3E1-4E2E-B8F6-5C51888F80F3}"/>
              </a:ext>
            </a:extLst>
          </p:cNvPr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7B491A-ACF7-47F9-B878-56EAC6667F75}"/>
              </a:ext>
            </a:extLst>
          </p:cNvPr>
          <p:cNvSpPr/>
          <p:nvPr/>
        </p:nvSpPr>
        <p:spPr>
          <a:xfrm>
            <a:off x="2009882" y="324505"/>
            <a:ext cx="35637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Visualization of keyword by Genre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434455FB-2523-460D-8218-75084E694AB7}"/>
              </a:ext>
            </a:extLst>
          </p:cNvPr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5366DE-6442-428F-81F4-6295010C7D14}"/>
              </a:ext>
            </a:extLst>
          </p:cNvPr>
          <p:cNvSpPr/>
          <p:nvPr/>
        </p:nvSpPr>
        <p:spPr>
          <a:xfrm>
            <a:off x="2009882" y="838888"/>
            <a:ext cx="833465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28C84E"/>
                </a:solidFill>
              </a:rPr>
              <a:t>Ballade</a:t>
            </a:r>
            <a:endParaRPr lang="en-US" altLang="ko-KR" sz="2400" b="1" dirty="0">
              <a:solidFill>
                <a:srgbClr val="28C84E"/>
              </a:solidFill>
            </a:endParaRPr>
          </a:p>
        </p:txBody>
      </p:sp>
      <p:sp>
        <p:nvSpPr>
          <p:cNvPr id="31" name="모서리가 둥근 직사각형 6">
            <a:extLst>
              <a:ext uri="{FF2B5EF4-FFF2-40B4-BE49-F238E27FC236}">
                <a16:creationId xmlns:a16="http://schemas.microsoft.com/office/drawing/2014/main" id="{A2869012-8319-4C6C-A72F-D7EBBABF1750}"/>
              </a:ext>
            </a:extLst>
          </p:cNvPr>
          <p:cNvSpPr/>
          <p:nvPr/>
        </p:nvSpPr>
        <p:spPr>
          <a:xfrm>
            <a:off x="300039" y="338258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F0B17A7-6A43-4CD3-A74A-E145A732BCA4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C7DF255B-7D38-45C8-B414-9CC870E47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9"/>
          <a:stretch/>
        </p:blipFill>
        <p:spPr>
          <a:xfrm>
            <a:off x="3223329" y="1893660"/>
            <a:ext cx="7297362" cy="2718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B5AE7A-5940-4E7F-89B0-BEE0AACA1B75}"/>
              </a:ext>
            </a:extLst>
          </p:cNvPr>
          <p:cNvSpPr txBox="1"/>
          <p:nvPr/>
        </p:nvSpPr>
        <p:spPr>
          <a:xfrm>
            <a:off x="5812077" y="43590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155A85-7CB5-4AE5-BB8B-9CDD2CCFD717}"/>
              </a:ext>
            </a:extLst>
          </p:cNvPr>
          <p:cNvSpPr txBox="1"/>
          <p:nvPr/>
        </p:nvSpPr>
        <p:spPr>
          <a:xfrm>
            <a:off x="4120084" y="5288188"/>
            <a:ext cx="553650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There are many lyrical words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There are more Korean words than other genres</a:t>
            </a:r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10581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3109FD57-A3E1-4E2E-B8F6-5C51888F80F3}"/>
              </a:ext>
            </a:extLst>
          </p:cNvPr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7B491A-ACF7-47F9-B878-56EAC6667F75}"/>
              </a:ext>
            </a:extLst>
          </p:cNvPr>
          <p:cNvSpPr/>
          <p:nvPr/>
        </p:nvSpPr>
        <p:spPr>
          <a:xfrm>
            <a:off x="2009882" y="324505"/>
            <a:ext cx="5001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keyword by Genre, Year, Age, 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434455FB-2523-460D-8218-75084E694AB7}"/>
              </a:ext>
            </a:extLst>
          </p:cNvPr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5366DE-6442-428F-81F4-6295010C7D14}"/>
              </a:ext>
            </a:extLst>
          </p:cNvPr>
          <p:cNvSpPr/>
          <p:nvPr/>
        </p:nvSpPr>
        <p:spPr>
          <a:xfrm>
            <a:off x="2009882" y="838888"/>
            <a:ext cx="833465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8C84E"/>
                </a:solidFill>
              </a:rPr>
              <a:t>Electronica</a:t>
            </a:r>
            <a:endParaRPr lang="en-US" altLang="ko-KR" sz="2000" b="1" dirty="0">
              <a:solidFill>
                <a:srgbClr val="28C84E"/>
              </a:solidFill>
            </a:endParaRPr>
          </a:p>
        </p:txBody>
      </p:sp>
      <p:sp>
        <p:nvSpPr>
          <p:cNvPr id="31" name="모서리가 둥근 직사각형 6">
            <a:extLst>
              <a:ext uri="{FF2B5EF4-FFF2-40B4-BE49-F238E27FC236}">
                <a16:creationId xmlns:a16="http://schemas.microsoft.com/office/drawing/2014/main" id="{A2869012-8319-4C6C-A72F-D7EBBABF1750}"/>
              </a:ext>
            </a:extLst>
          </p:cNvPr>
          <p:cNvSpPr/>
          <p:nvPr/>
        </p:nvSpPr>
        <p:spPr>
          <a:xfrm>
            <a:off x="300039" y="338258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F0B17A7-6A43-4CD3-A74A-E145A732BCA4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6B5AE7A-5940-4E7F-89B0-BEE0AACA1B75}"/>
              </a:ext>
            </a:extLst>
          </p:cNvPr>
          <p:cNvSpPr txBox="1"/>
          <p:nvPr/>
        </p:nvSpPr>
        <p:spPr>
          <a:xfrm>
            <a:off x="5812077" y="43590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155A85-7CB5-4AE5-BB8B-9CDD2CCFD717}"/>
              </a:ext>
            </a:extLst>
          </p:cNvPr>
          <p:cNvSpPr txBox="1"/>
          <p:nvPr/>
        </p:nvSpPr>
        <p:spPr>
          <a:xfrm>
            <a:off x="4243320" y="5462842"/>
            <a:ext cx="553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There are more </a:t>
            </a:r>
            <a:r>
              <a:rPr lang="en-US" altLang="ko-KR" dirty="0" err="1"/>
              <a:t>english</a:t>
            </a:r>
            <a:r>
              <a:rPr lang="en-US" altLang="ko-KR" dirty="0"/>
              <a:t> words than other genres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3E6DD8-737D-4327-A22B-F1008CE1C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34" t="19995"/>
          <a:stretch/>
        </p:blipFill>
        <p:spPr>
          <a:xfrm>
            <a:off x="3271097" y="2483366"/>
            <a:ext cx="8307277" cy="20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15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0039" y="1692674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Milestone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1810947-B25C-574D-9134-E441D939C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17708"/>
              </p:ext>
            </p:extLst>
          </p:nvPr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U자형 화살표 1"/>
          <p:cNvSpPr/>
          <p:nvPr/>
        </p:nvSpPr>
        <p:spPr>
          <a:xfrm rot="5400000">
            <a:off x="4669315" y="-219345"/>
            <a:ext cx="4106089" cy="7930127"/>
          </a:xfrm>
          <a:prstGeom prst="uturnArrow">
            <a:avLst>
              <a:gd name="adj1" fmla="val 4853"/>
              <a:gd name="adj2" fmla="val 7712"/>
              <a:gd name="adj3" fmla="val 14214"/>
              <a:gd name="adj4" fmla="val 44294"/>
              <a:gd name="adj5" fmla="val 100000"/>
            </a:avLst>
          </a:prstGeom>
          <a:solidFill>
            <a:srgbClr val="27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E256AC5E-8A78-4657-8B25-E08B7CAB722B}"/>
              </a:ext>
            </a:extLst>
          </p:cNvPr>
          <p:cNvSpPr/>
          <p:nvPr/>
        </p:nvSpPr>
        <p:spPr>
          <a:xfrm>
            <a:off x="2113810" y="1540266"/>
            <a:ext cx="1818110" cy="439643"/>
          </a:xfrm>
          <a:prstGeom prst="roundRect">
            <a:avLst>
              <a:gd name="adj" fmla="val 50000"/>
            </a:avLst>
          </a:prstGeom>
          <a:solidFill>
            <a:srgbClr val="164B2D"/>
          </a:solidFill>
          <a:ln w="28575" cmpd="dbl">
            <a:noFill/>
          </a:ln>
          <a:effectLst>
            <a:outerShdw blurRad="50800" dist="38100" dir="5400000" algn="t" rotWithShape="0">
              <a:srgbClr val="164B2D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prstClr val="white"/>
                </a:solidFill>
              </a:rPr>
              <a:t>Topic Selection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256AC5E-8A78-4657-8B25-E08B7CAB722B}"/>
              </a:ext>
            </a:extLst>
          </p:cNvPr>
          <p:cNvSpPr/>
          <p:nvPr/>
        </p:nvSpPr>
        <p:spPr>
          <a:xfrm>
            <a:off x="4640118" y="1540265"/>
            <a:ext cx="1818110" cy="439643"/>
          </a:xfrm>
          <a:prstGeom prst="roundRect">
            <a:avLst>
              <a:gd name="adj" fmla="val 50000"/>
            </a:avLst>
          </a:prstGeom>
          <a:solidFill>
            <a:srgbClr val="164B2D"/>
          </a:solidFill>
          <a:ln w="28575" cmpd="dbl">
            <a:noFill/>
          </a:ln>
          <a:effectLst>
            <a:outerShdw blurRad="50800" dist="38100" dir="5400000" algn="t" rotWithShape="0">
              <a:srgbClr val="164B2D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prstClr val="white"/>
                </a:solidFill>
              </a:rPr>
              <a:t>Data Acquisition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371718" y="2036043"/>
            <a:ext cx="1295909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meeting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Week 1: 05.10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4901218" y="2037546"/>
            <a:ext cx="1295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2nd meeting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Week 1: 05.13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4283986" y="2608729"/>
            <a:ext cx="253037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8C84E"/>
                </a:solidFill>
              </a:rPr>
              <a:t>+ Goal Discussion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E256AC5E-8A78-4657-8B25-E08B7CAB722B}"/>
              </a:ext>
            </a:extLst>
          </p:cNvPr>
          <p:cNvSpPr/>
          <p:nvPr/>
        </p:nvSpPr>
        <p:spPr>
          <a:xfrm>
            <a:off x="7133763" y="1540265"/>
            <a:ext cx="1818110" cy="439643"/>
          </a:xfrm>
          <a:prstGeom prst="roundRect">
            <a:avLst>
              <a:gd name="adj" fmla="val 50000"/>
            </a:avLst>
          </a:prstGeom>
          <a:solidFill>
            <a:srgbClr val="164B2D"/>
          </a:solidFill>
          <a:ln w="28575" cmpd="dbl">
            <a:noFill/>
          </a:ln>
          <a:effectLst>
            <a:outerShdw blurRad="50800" dist="38100" dir="5400000" algn="t" rotWithShape="0">
              <a:srgbClr val="164B2D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prstClr val="white"/>
                </a:solidFill>
              </a:rPr>
              <a:t>Storage &amp; </a:t>
            </a:r>
          </a:p>
          <a:p>
            <a:pPr algn="ctr"/>
            <a:r>
              <a:rPr lang="en-US" altLang="ko-KR" sz="1500" b="1" dirty="0">
                <a:solidFill>
                  <a:prstClr val="white"/>
                </a:solidFill>
              </a:rPr>
              <a:t>Data Analysis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7394863" y="2036043"/>
            <a:ext cx="1295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3rd meeting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Week 2: 05.17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6722359" y="2608729"/>
            <a:ext cx="2633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8C84E"/>
                </a:solidFill>
              </a:rPr>
              <a:t>+ Refining Data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8C84E"/>
                </a:solidFill>
              </a:rPr>
              <a:t>+ Specific Details about Analysis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9624377" y="1521961"/>
            <a:ext cx="1295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4th meeting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Week 2: 05.20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10264140" y="2004167"/>
            <a:ext cx="1749769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8C84E"/>
                </a:solidFill>
              </a:rPr>
              <a:t>+ Design Algorithms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8C84E"/>
                </a:solidFill>
              </a:rPr>
              <a:t>+ HDFS discussion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9448539" y="2965402"/>
            <a:ext cx="1295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5th meeting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Week 3: 05.24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8581242" y="3504580"/>
            <a:ext cx="20862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8C84E"/>
                </a:solidFill>
              </a:rPr>
              <a:t>+ Develop Algorithms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8C84E"/>
                </a:solidFill>
              </a:rPr>
              <a:t>+ Spark Discussion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9624377" y="4619666"/>
            <a:ext cx="1295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6th meeting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Week 3: 05.27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9427913" y="5150944"/>
            <a:ext cx="2633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8C84E"/>
                </a:solidFill>
              </a:rPr>
              <a:t>+ Develop Algorithms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8C84E"/>
                </a:solidFill>
              </a:rPr>
              <a:t>+ Extra Data Acquisition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7717122" y="4926714"/>
            <a:ext cx="1295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7th meeting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Week 4: 05.31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7048543" y="5589906"/>
            <a:ext cx="2633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8C84E"/>
                </a:solidFill>
              </a:rPr>
              <a:t>+ Cluster Environment Setting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8C84E"/>
                </a:solidFill>
              </a:rPr>
              <a:t>+ Detailed topics of Analysis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5439512" y="4926713"/>
            <a:ext cx="1295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8th meeting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Week 4: 06.03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4770933" y="5589906"/>
            <a:ext cx="2633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8C84E"/>
                </a:solidFill>
              </a:rPr>
              <a:t>+ Data Analysis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8C84E"/>
                </a:solidFill>
              </a:rPr>
              <a:t>+ Scheduling 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E256AC5E-8A78-4657-8B25-E08B7CAB722B}"/>
              </a:ext>
            </a:extLst>
          </p:cNvPr>
          <p:cNvSpPr/>
          <p:nvPr/>
        </p:nvSpPr>
        <p:spPr>
          <a:xfrm>
            <a:off x="3103193" y="5244115"/>
            <a:ext cx="1818110" cy="439643"/>
          </a:xfrm>
          <a:prstGeom prst="roundRect">
            <a:avLst>
              <a:gd name="adj" fmla="val 50000"/>
            </a:avLst>
          </a:prstGeom>
          <a:solidFill>
            <a:srgbClr val="164B2D"/>
          </a:solidFill>
          <a:ln w="28575" cmpd="dbl">
            <a:noFill/>
          </a:ln>
          <a:effectLst>
            <a:outerShdw blurRad="50800" dist="38100" dir="5400000" algn="t" rotWithShape="0">
              <a:srgbClr val="164B2D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prstClr val="white"/>
                </a:solidFill>
              </a:rPr>
              <a:t>Visualization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3234850" y="4498475"/>
            <a:ext cx="15547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9-12th meetings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Week 5: 06.06-09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695713" y="5721382"/>
            <a:ext cx="2633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8C84E"/>
                </a:solidFill>
              </a:rPr>
              <a:t>+ Visualization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8C84E"/>
                </a:solidFill>
              </a:rPr>
              <a:t>+ Insights</a:t>
            </a:r>
          </a:p>
        </p:txBody>
      </p:sp>
    </p:spTree>
    <p:extLst>
      <p:ext uri="{BB962C8B-B14F-4D97-AF65-F5344CB8AC3E}">
        <p14:creationId xmlns:p14="http://schemas.microsoft.com/office/powerpoint/2010/main" val="34668530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3109FD57-A3E1-4E2E-B8F6-5C51888F80F3}"/>
              </a:ext>
            </a:extLst>
          </p:cNvPr>
          <p:cNvSpPr/>
          <p:nvPr/>
        </p:nvSpPr>
        <p:spPr>
          <a:xfrm>
            <a:off x="176212" y="79203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7B491A-ACF7-47F9-B878-56EAC6667F75}"/>
              </a:ext>
            </a:extLst>
          </p:cNvPr>
          <p:cNvSpPr/>
          <p:nvPr/>
        </p:nvSpPr>
        <p:spPr>
          <a:xfrm>
            <a:off x="2009882" y="324505"/>
            <a:ext cx="5001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keyword by Genre, Year, Age, 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434455FB-2523-460D-8218-75084E694AB7}"/>
              </a:ext>
            </a:extLst>
          </p:cNvPr>
          <p:cNvSpPr/>
          <p:nvPr/>
        </p:nvSpPr>
        <p:spPr>
          <a:xfrm>
            <a:off x="1614486" y="806589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5366DE-6442-428F-81F4-6295010C7D14}"/>
              </a:ext>
            </a:extLst>
          </p:cNvPr>
          <p:cNvSpPr/>
          <p:nvPr/>
        </p:nvSpPr>
        <p:spPr>
          <a:xfrm>
            <a:off x="2009882" y="838888"/>
            <a:ext cx="833465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8C84E"/>
                </a:solidFill>
              </a:rPr>
              <a:t>Dance</a:t>
            </a:r>
            <a:endParaRPr lang="en-US" altLang="ko-KR" sz="2000" b="1" dirty="0">
              <a:solidFill>
                <a:srgbClr val="28C84E"/>
              </a:solidFill>
            </a:endParaRPr>
          </a:p>
        </p:txBody>
      </p:sp>
      <p:sp>
        <p:nvSpPr>
          <p:cNvPr id="31" name="모서리가 둥근 직사각형 6">
            <a:extLst>
              <a:ext uri="{FF2B5EF4-FFF2-40B4-BE49-F238E27FC236}">
                <a16:creationId xmlns:a16="http://schemas.microsoft.com/office/drawing/2014/main" id="{A2869012-8319-4C6C-A72F-D7EBBABF1750}"/>
              </a:ext>
            </a:extLst>
          </p:cNvPr>
          <p:cNvSpPr/>
          <p:nvPr/>
        </p:nvSpPr>
        <p:spPr>
          <a:xfrm>
            <a:off x="300039" y="338258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F0B17A7-6A43-4CD3-A74A-E145A732BCA4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6B5AE7A-5940-4E7F-89B0-BEE0AACA1B75}"/>
              </a:ext>
            </a:extLst>
          </p:cNvPr>
          <p:cNvSpPr txBox="1"/>
          <p:nvPr/>
        </p:nvSpPr>
        <p:spPr>
          <a:xfrm>
            <a:off x="5812077" y="43590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155A85-7CB5-4AE5-BB8B-9CDD2CCFD717}"/>
              </a:ext>
            </a:extLst>
          </p:cNvPr>
          <p:cNvSpPr txBox="1"/>
          <p:nvPr/>
        </p:nvSpPr>
        <p:spPr>
          <a:xfrm>
            <a:off x="4191081" y="5834446"/>
            <a:ext cx="692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There are many filler words compared to other genres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DBD154-CC12-4896-8AFD-C78C563E8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193" y="1670788"/>
            <a:ext cx="7350211" cy="361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69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3109FD57-A3E1-4E2E-B8F6-5C51888F80F3}"/>
              </a:ext>
            </a:extLst>
          </p:cNvPr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7B491A-ACF7-47F9-B878-56EAC6667F75}"/>
              </a:ext>
            </a:extLst>
          </p:cNvPr>
          <p:cNvSpPr/>
          <p:nvPr/>
        </p:nvSpPr>
        <p:spPr>
          <a:xfrm>
            <a:off x="2009882" y="324505"/>
            <a:ext cx="5001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keyword by Genre, Year, Age, 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434455FB-2523-460D-8218-75084E694AB7}"/>
              </a:ext>
            </a:extLst>
          </p:cNvPr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5366DE-6442-428F-81F4-6295010C7D14}"/>
              </a:ext>
            </a:extLst>
          </p:cNvPr>
          <p:cNvSpPr/>
          <p:nvPr/>
        </p:nvSpPr>
        <p:spPr>
          <a:xfrm>
            <a:off x="2009882" y="838888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Visualization of Keyword by Season</a:t>
            </a:r>
          </a:p>
        </p:txBody>
      </p:sp>
      <p:sp>
        <p:nvSpPr>
          <p:cNvPr id="31" name="모서리가 둥근 직사각형 6">
            <a:extLst>
              <a:ext uri="{FF2B5EF4-FFF2-40B4-BE49-F238E27FC236}">
                <a16:creationId xmlns:a16="http://schemas.microsoft.com/office/drawing/2014/main" id="{A2869012-8319-4C6C-A72F-D7EBBABF1750}"/>
              </a:ext>
            </a:extLst>
          </p:cNvPr>
          <p:cNvSpPr/>
          <p:nvPr/>
        </p:nvSpPr>
        <p:spPr>
          <a:xfrm>
            <a:off x="300039" y="338258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F0B17A7-6A43-4CD3-A74A-E145A732BCA4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8A1571BE-6C7C-438E-BFF4-A79B4386A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48" r="158"/>
          <a:stretch/>
        </p:blipFill>
        <p:spPr>
          <a:xfrm>
            <a:off x="2117771" y="2295036"/>
            <a:ext cx="9721774" cy="31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288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3109FD57-A3E1-4E2E-B8F6-5C51888F80F3}"/>
              </a:ext>
            </a:extLst>
          </p:cNvPr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7B491A-ACF7-47F9-B878-56EAC6667F75}"/>
              </a:ext>
            </a:extLst>
          </p:cNvPr>
          <p:cNvSpPr/>
          <p:nvPr/>
        </p:nvSpPr>
        <p:spPr>
          <a:xfrm>
            <a:off x="2009882" y="324505"/>
            <a:ext cx="5001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keyword by Genre, Year, Age, 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434455FB-2523-460D-8218-75084E694AB7}"/>
              </a:ext>
            </a:extLst>
          </p:cNvPr>
          <p:cNvSpPr/>
          <p:nvPr/>
        </p:nvSpPr>
        <p:spPr>
          <a:xfrm>
            <a:off x="1736354" y="849318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5366DE-6442-428F-81F4-6295010C7D14}"/>
              </a:ext>
            </a:extLst>
          </p:cNvPr>
          <p:cNvSpPr/>
          <p:nvPr/>
        </p:nvSpPr>
        <p:spPr>
          <a:xfrm>
            <a:off x="2009882" y="838888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Visualization of Keyword by Season</a:t>
            </a:r>
          </a:p>
        </p:txBody>
      </p:sp>
      <p:sp>
        <p:nvSpPr>
          <p:cNvPr id="31" name="모서리가 둥근 직사각형 6">
            <a:extLst>
              <a:ext uri="{FF2B5EF4-FFF2-40B4-BE49-F238E27FC236}">
                <a16:creationId xmlns:a16="http://schemas.microsoft.com/office/drawing/2014/main" id="{A2869012-8319-4C6C-A72F-D7EBBABF1750}"/>
              </a:ext>
            </a:extLst>
          </p:cNvPr>
          <p:cNvSpPr/>
          <p:nvPr/>
        </p:nvSpPr>
        <p:spPr>
          <a:xfrm>
            <a:off x="300039" y="338258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F0B17A7-6A43-4CD3-A74A-E145A732BCA4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06859D59-D22A-4CEE-9DA9-8829B6104D0D}"/>
              </a:ext>
            </a:extLst>
          </p:cNvPr>
          <p:cNvGrpSpPr/>
          <p:nvPr/>
        </p:nvGrpSpPr>
        <p:grpSpPr>
          <a:xfrm>
            <a:off x="2877722" y="1498424"/>
            <a:ext cx="8267699" cy="4236508"/>
            <a:chOff x="2606567" y="1375976"/>
            <a:chExt cx="8267699" cy="42365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6E96434-3C40-45F9-B41A-E58B15B6D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6567" y="1415210"/>
              <a:ext cx="3353533" cy="17940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B1ADFB5-5B89-4858-8EF9-869266F0D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6842" y="1375976"/>
              <a:ext cx="3024718" cy="192863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D05FACD-E31E-46F4-8B75-3934F0187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184" y="3619122"/>
              <a:ext cx="2954865" cy="199336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1CBD6BF-84BC-4566-9713-9D26267E4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9716" y="3512158"/>
              <a:ext cx="3694550" cy="2100326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DC62D5C-B1CC-4DB7-98EC-975A93E14038}"/>
                </a:ext>
              </a:extLst>
            </p:cNvPr>
            <p:cNvSpPr/>
            <p:nvPr/>
          </p:nvSpPr>
          <p:spPr>
            <a:xfrm>
              <a:off x="2627031" y="1939518"/>
              <a:ext cx="496609" cy="282190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7DB675D-37E2-4124-9F25-EE15FEA538B3}"/>
                </a:ext>
              </a:extLst>
            </p:cNvPr>
            <p:cNvSpPr/>
            <p:nvPr/>
          </p:nvSpPr>
          <p:spPr>
            <a:xfrm>
              <a:off x="9259119" y="2875840"/>
              <a:ext cx="443146" cy="223496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DFC7D3F-8B90-48EC-BAAB-20007EF39C92}"/>
                </a:ext>
              </a:extLst>
            </p:cNvPr>
            <p:cNvSpPr/>
            <p:nvPr/>
          </p:nvSpPr>
          <p:spPr>
            <a:xfrm>
              <a:off x="4898284" y="4129092"/>
              <a:ext cx="395611" cy="327405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B63CC60-0439-4D9F-940C-374F8DC34D76}"/>
                </a:ext>
              </a:extLst>
            </p:cNvPr>
            <p:cNvSpPr/>
            <p:nvPr/>
          </p:nvSpPr>
          <p:spPr>
            <a:xfrm>
              <a:off x="8061461" y="5159141"/>
              <a:ext cx="496609" cy="222188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32F2C2A-F50E-45A6-95CD-D42A3E515DE1}"/>
              </a:ext>
            </a:extLst>
          </p:cNvPr>
          <p:cNvSpPr txBox="1"/>
          <p:nvPr/>
        </p:nvSpPr>
        <p:spPr>
          <a:xfrm>
            <a:off x="4284159" y="6008682"/>
            <a:ext cx="633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There are many 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이별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” keywords in fall and winter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2753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3828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Similarity Songs by Lyrics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21FB9EDE-0995-456A-BCFD-2B98118DC226}"/>
              </a:ext>
            </a:extLst>
          </p:cNvPr>
          <p:cNvSpPr/>
          <p:nvPr/>
        </p:nvSpPr>
        <p:spPr>
          <a:xfrm>
            <a:off x="1905245" y="1329808"/>
            <a:ext cx="10286755" cy="4810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8C84E"/>
                </a:solidFill>
                <a:latin typeface="+mj-lt"/>
              </a:rPr>
              <a:t>Big</a:t>
            </a:r>
            <a:r>
              <a:rPr lang="ko-KR" altLang="en-US" sz="2400" b="1" dirty="0">
                <a:solidFill>
                  <a:srgbClr val="28C84E"/>
                </a:solidFill>
                <a:latin typeface="+mj-lt"/>
              </a:rPr>
              <a:t> </a:t>
            </a:r>
            <a:r>
              <a:rPr lang="en-US" altLang="ko-KR" sz="2400" b="1" dirty="0">
                <a:solidFill>
                  <a:srgbClr val="28C84E"/>
                </a:solidFill>
                <a:latin typeface="+mj-lt"/>
              </a:rPr>
              <a:t>Process</a:t>
            </a:r>
          </a:p>
          <a:p>
            <a:endParaRPr lang="en-US" altLang="ko-KR" sz="2400" b="1" dirty="0">
              <a:solidFill>
                <a:srgbClr val="28C84E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sz="2800" dirty="0"/>
              <a:t>Implementation of TF-IDF model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sz="2800" dirty="0"/>
              <a:t>Calculate cosine similarity for each song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2800" dirty="0"/>
              <a:t>Select 3 songs with the highest similarity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sz="2800" dirty="0"/>
              <a:t>Extract words by each song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sz="2800" dirty="0"/>
              <a:t>Count the number of words by song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ore-KR" sz="2800" dirty="0"/>
              <a:t>Save the results as a json file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4954828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04442" y="663059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6C664C-B2B6-4B2B-9542-4F4632141222}"/>
              </a:ext>
            </a:extLst>
          </p:cNvPr>
          <p:cNvSpPr/>
          <p:nvPr/>
        </p:nvSpPr>
        <p:spPr>
          <a:xfrm>
            <a:off x="2009882" y="324505"/>
            <a:ext cx="3828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Similarity Songs by Lyrics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09D698-AA87-44BA-B248-4BDD4DC46122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TF-IDF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Model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4F52E1F-51B1-4E98-934B-CF772B1B941A}"/>
              </a:ext>
            </a:extLst>
          </p:cNvPr>
          <p:cNvSpPr/>
          <p:nvPr/>
        </p:nvSpPr>
        <p:spPr>
          <a:xfrm>
            <a:off x="2079717" y="1681454"/>
            <a:ext cx="5927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TF-IDF : techniques for scaling word frequency</a:t>
            </a:r>
            <a:endParaRPr lang="ko-Kore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EA2312-AA2B-41F5-9CA8-515CDA10CF03}"/>
              </a:ext>
            </a:extLst>
          </p:cNvPr>
          <p:cNvSpPr/>
          <p:nvPr/>
        </p:nvSpPr>
        <p:spPr>
          <a:xfrm>
            <a:off x="2186092" y="4437883"/>
            <a:ext cx="8651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IDF : The reciprocal of the number of words that a particular word represents</a:t>
            </a:r>
            <a:endParaRPr lang="en-US" altLang="en-US" dirty="0"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2B93A3-C1E0-4F54-A5EF-CDEA47EB3203}"/>
              </a:ext>
            </a:extLst>
          </p:cNvPr>
          <p:cNvSpPr/>
          <p:nvPr/>
        </p:nvSpPr>
        <p:spPr>
          <a:xfrm>
            <a:off x="2079717" y="2642757"/>
            <a:ext cx="5927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TF : frequency of occurrence of certain words</a:t>
            </a:r>
            <a:endParaRPr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4537A9-CAEA-400B-B506-25D12553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639" y="3406849"/>
            <a:ext cx="3572569" cy="6833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F40B8D-5E17-4BFE-81FE-C701C1D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639" y="5187543"/>
            <a:ext cx="2581635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83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04442" y="663059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6C664C-B2B6-4B2B-9542-4F4632141222}"/>
              </a:ext>
            </a:extLst>
          </p:cNvPr>
          <p:cNvSpPr/>
          <p:nvPr/>
        </p:nvSpPr>
        <p:spPr>
          <a:xfrm>
            <a:off x="2009882" y="324505"/>
            <a:ext cx="3828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Similarity Songs by Lyrics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09D698-AA87-44BA-B248-4BDD4DC46122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Make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lyrics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to word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vector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54715C-E436-4581-9D78-49EE8F3D2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199" y="2036150"/>
            <a:ext cx="6967950" cy="88924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962C26-14D4-41FB-9AE3-CD3646211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811" y="3397174"/>
            <a:ext cx="6830378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850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04442" y="663059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6C664C-B2B6-4B2B-9542-4F4632141222}"/>
              </a:ext>
            </a:extLst>
          </p:cNvPr>
          <p:cNvSpPr/>
          <p:nvPr/>
        </p:nvSpPr>
        <p:spPr>
          <a:xfrm>
            <a:off x="2009882" y="324505"/>
            <a:ext cx="3828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Similarity Songs by Lyrics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09D698-AA87-44BA-B248-4BDD4DC46122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Make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lyrics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to word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vector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54715C-E436-4581-9D78-49EE8F3D2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199" y="2036150"/>
            <a:ext cx="6967950" cy="88924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962C26-14D4-41FB-9AE3-CD3646211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811" y="3397174"/>
            <a:ext cx="6830378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62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04442" y="663059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6C664C-B2B6-4B2B-9542-4F4632141222}"/>
              </a:ext>
            </a:extLst>
          </p:cNvPr>
          <p:cNvSpPr/>
          <p:nvPr/>
        </p:nvSpPr>
        <p:spPr>
          <a:xfrm>
            <a:off x="2009882" y="324505"/>
            <a:ext cx="3828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Similarity Songs by Lyrics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09D698-AA87-44BA-B248-4BDD4DC46122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Implementation of TF-IDF</a:t>
            </a:r>
            <a:r>
              <a:rPr lang="ko-KR" altLang="en-US" sz="2500" b="1" dirty="0">
                <a:solidFill>
                  <a:srgbClr val="28C84E"/>
                </a:solidFill>
              </a:rPr>
              <a:t> </a:t>
            </a:r>
            <a:r>
              <a:rPr lang="en-US" altLang="ko-KR" sz="2500" b="1" dirty="0">
                <a:solidFill>
                  <a:srgbClr val="28C84E"/>
                </a:solidFill>
              </a:rPr>
              <a:t>Model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C251C0-933D-41E1-89DF-5A537226F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718" y="1785634"/>
            <a:ext cx="4932865" cy="17862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D26494-CFAB-4C15-8F5D-B9B20A26F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488" y="3979650"/>
            <a:ext cx="7291439" cy="24050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322B76-3818-4199-88B6-FF8931D84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520" y="3085367"/>
            <a:ext cx="2924583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247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04442" y="663059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6C664C-B2B6-4B2B-9542-4F4632141222}"/>
              </a:ext>
            </a:extLst>
          </p:cNvPr>
          <p:cNvSpPr/>
          <p:nvPr/>
        </p:nvSpPr>
        <p:spPr>
          <a:xfrm>
            <a:off x="2009882" y="324505"/>
            <a:ext cx="3828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Similarity Songs by Lyrics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09D698-AA87-44BA-B248-4BDD4DC46122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Implementation of Cosine similarity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7202BC-AFD0-4E97-9864-5FFA3C0C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392" y="1902923"/>
            <a:ext cx="4524645" cy="2418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79202F-744A-4C17-954C-4DA830F82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578" y="4697875"/>
            <a:ext cx="6068272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31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04442" y="663059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6C664C-B2B6-4B2B-9542-4F4632141222}"/>
              </a:ext>
            </a:extLst>
          </p:cNvPr>
          <p:cNvSpPr/>
          <p:nvPr/>
        </p:nvSpPr>
        <p:spPr>
          <a:xfrm>
            <a:off x="2009882" y="324505"/>
            <a:ext cx="3828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Similarity Songs by Lyrics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09D698-AA87-44BA-B248-4BDD4DC46122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Extract words by song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9F31232-F0AC-4981-BD87-78EFB2605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263" y="2046453"/>
            <a:ext cx="6878010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61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57914" y="2109366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21483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System Architecture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CCC47428-93BA-754C-845D-7BEB86E88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946625"/>
              </p:ext>
            </p:extLst>
          </p:nvPr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830" y="4043350"/>
            <a:ext cx="1251129" cy="1144664"/>
          </a:xfrm>
          <a:prstGeom prst="rect">
            <a:avLst/>
          </a:prstGeom>
        </p:spPr>
      </p:pic>
      <p:pic>
        <p:nvPicPr>
          <p:cNvPr id="10" name="그림 9" descr="지니뮤직-CJ디지털뮤직 합병, KT-LG유플러스-CJ ENM 연합으로 멜론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00" y="3911384"/>
            <a:ext cx="1434797" cy="1434797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2813498" y="4051817"/>
            <a:ext cx="3605199" cy="313266"/>
          </a:xfrm>
          <a:prstGeom prst="rightArrow">
            <a:avLst/>
          </a:prstGeom>
          <a:solidFill>
            <a:srgbClr val="27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8237504" y="4043350"/>
            <a:ext cx="354577" cy="313266"/>
          </a:xfrm>
          <a:prstGeom prst="rightArrow">
            <a:avLst/>
          </a:prstGeom>
          <a:solidFill>
            <a:srgbClr val="27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24" b="98246" l="9459" r="89865">
                        <a14:foregroundMark x1="32095" y1="61404" x2="32095" y2="61404"/>
                        <a14:foregroundMark x1="35473" y1="57310" x2="35473" y2="57310"/>
                        <a14:foregroundMark x1="39189" y1="56140" x2="43581" y2="60819"/>
                        <a14:foregroundMark x1="37162" y1="70175" x2="42905" y2="78947"/>
                        <a14:foregroundMark x1="54392" y1="63743" x2="57095" y2="690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12" y="3776085"/>
            <a:ext cx="1453338" cy="839597"/>
          </a:xfrm>
          <a:prstGeom prst="rect">
            <a:avLst/>
          </a:prstGeom>
        </p:spPr>
      </p:pic>
      <p:pic>
        <p:nvPicPr>
          <p:cNvPr id="9" name="그림 8" descr="File:Melon logo.png - Wikimedia Commons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308" y="3674041"/>
            <a:ext cx="988186" cy="660620"/>
          </a:xfrm>
          <a:prstGeom prst="rect">
            <a:avLst/>
          </a:prstGeom>
        </p:spPr>
      </p:pic>
      <p:pic>
        <p:nvPicPr>
          <p:cNvPr id="13" name="그림 12" descr="SYSADMIN Archivos - ochobitshacenunbyt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41" y="3197659"/>
            <a:ext cx="1742378" cy="9525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98" y="3639856"/>
            <a:ext cx="1791696" cy="11382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735" y="3846907"/>
            <a:ext cx="1027289" cy="533400"/>
          </a:xfrm>
          <a:prstGeom prst="rect">
            <a:avLst/>
          </a:prstGeom>
        </p:spPr>
      </p:pic>
      <p:sp>
        <p:nvSpPr>
          <p:cNvPr id="33" name="오른쪽 화살표 32"/>
          <p:cNvSpPr/>
          <p:nvPr/>
        </p:nvSpPr>
        <p:spPr>
          <a:xfrm>
            <a:off x="9678678" y="4052350"/>
            <a:ext cx="354577" cy="313266"/>
          </a:xfrm>
          <a:prstGeom prst="rightArrow">
            <a:avLst/>
          </a:prstGeom>
          <a:solidFill>
            <a:srgbClr val="27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액자 14"/>
          <p:cNvSpPr/>
          <p:nvPr/>
        </p:nvSpPr>
        <p:spPr>
          <a:xfrm>
            <a:off x="3960146" y="4132534"/>
            <a:ext cx="2069327" cy="1448722"/>
          </a:xfrm>
          <a:prstGeom prst="frame">
            <a:avLst/>
          </a:prstGeom>
          <a:solidFill>
            <a:srgbClr val="27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액자 35"/>
          <p:cNvSpPr/>
          <p:nvPr/>
        </p:nvSpPr>
        <p:spPr>
          <a:xfrm>
            <a:off x="3960146" y="2860540"/>
            <a:ext cx="2069327" cy="1448722"/>
          </a:xfrm>
          <a:prstGeom prst="frame">
            <a:avLst/>
          </a:prstGeom>
          <a:solidFill>
            <a:srgbClr val="27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4346854" y="2566737"/>
            <a:ext cx="1295909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OpenCV,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Numpy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4371721" y="5154010"/>
            <a:ext cx="142947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NLTK,</a:t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Komoran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E256AC5E-8A78-4657-8B25-E08B7CAB722B}"/>
              </a:ext>
            </a:extLst>
          </p:cNvPr>
          <p:cNvSpPr/>
          <p:nvPr/>
        </p:nvSpPr>
        <p:spPr>
          <a:xfrm>
            <a:off x="1904443" y="1907848"/>
            <a:ext cx="1818110" cy="439643"/>
          </a:xfrm>
          <a:prstGeom prst="roundRect">
            <a:avLst>
              <a:gd name="adj" fmla="val 50000"/>
            </a:avLst>
          </a:prstGeom>
          <a:solidFill>
            <a:srgbClr val="164B2D"/>
          </a:solidFill>
          <a:ln w="28575" cmpd="dbl">
            <a:noFill/>
          </a:ln>
          <a:effectLst>
            <a:outerShdw blurRad="50800" dist="38100" dir="5400000" algn="t" rotWithShape="0">
              <a:srgbClr val="164B2D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prstClr val="white"/>
                </a:solidFill>
              </a:rPr>
              <a:t>Data Acquisition</a:t>
            </a: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E256AC5E-8A78-4657-8B25-E08B7CAB722B}"/>
              </a:ext>
            </a:extLst>
          </p:cNvPr>
          <p:cNvSpPr/>
          <p:nvPr/>
        </p:nvSpPr>
        <p:spPr>
          <a:xfrm>
            <a:off x="6654479" y="1881647"/>
            <a:ext cx="1051804" cy="439643"/>
          </a:xfrm>
          <a:prstGeom prst="roundRect">
            <a:avLst>
              <a:gd name="adj" fmla="val 50000"/>
            </a:avLst>
          </a:prstGeom>
          <a:solidFill>
            <a:srgbClr val="164B2D"/>
          </a:solidFill>
          <a:ln w="28575" cmpd="dbl">
            <a:noFill/>
          </a:ln>
          <a:effectLst>
            <a:outerShdw blurRad="50800" dist="38100" dir="5400000" algn="t" rotWithShape="0">
              <a:srgbClr val="164B2D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prstClr val="white"/>
                </a:solidFill>
              </a:rPr>
              <a:t>Storage</a:t>
            </a: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E256AC5E-8A78-4657-8B25-E08B7CAB722B}"/>
              </a:ext>
            </a:extLst>
          </p:cNvPr>
          <p:cNvSpPr/>
          <p:nvPr/>
        </p:nvSpPr>
        <p:spPr>
          <a:xfrm>
            <a:off x="10092180" y="1881647"/>
            <a:ext cx="1491100" cy="439643"/>
          </a:xfrm>
          <a:prstGeom prst="roundRect">
            <a:avLst>
              <a:gd name="adj" fmla="val 50000"/>
            </a:avLst>
          </a:prstGeom>
          <a:solidFill>
            <a:srgbClr val="164B2D"/>
          </a:solidFill>
          <a:ln w="28575" cmpd="dbl">
            <a:noFill/>
          </a:ln>
          <a:effectLst>
            <a:outerShdw blurRad="50800" dist="38100" dir="5400000" algn="t" rotWithShape="0">
              <a:srgbClr val="164B2D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prstClr val="white"/>
                </a:solidFill>
              </a:rPr>
              <a:t>Visualization</a:t>
            </a: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E256AC5E-8A78-4657-8B25-E08B7CAB722B}"/>
              </a:ext>
            </a:extLst>
          </p:cNvPr>
          <p:cNvSpPr/>
          <p:nvPr/>
        </p:nvSpPr>
        <p:spPr>
          <a:xfrm>
            <a:off x="8210581" y="1882447"/>
            <a:ext cx="1468097" cy="439643"/>
          </a:xfrm>
          <a:prstGeom prst="roundRect">
            <a:avLst>
              <a:gd name="adj" fmla="val 50000"/>
            </a:avLst>
          </a:prstGeom>
          <a:solidFill>
            <a:srgbClr val="164B2D"/>
          </a:solidFill>
          <a:ln w="28575" cmpd="dbl">
            <a:noFill/>
          </a:ln>
          <a:effectLst>
            <a:outerShdw blurRad="50800" dist="38100" dir="5400000" algn="t" rotWithShape="0">
              <a:srgbClr val="164B2D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prstClr val="white"/>
                </a:solidFill>
              </a:rPr>
              <a:t>Data Analysis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4346907" y="3985971"/>
            <a:ext cx="1295909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Data.csv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9165163" y="4275132"/>
            <a:ext cx="1295909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altLang="ko-KR" sz="15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json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8C12BE-534D-444E-8652-10C177CE8C51}"/>
              </a:ext>
            </a:extLst>
          </p:cNvPr>
          <p:cNvSpPr txBox="1"/>
          <p:nvPr/>
        </p:nvSpPr>
        <p:spPr>
          <a:xfrm>
            <a:off x="3072651" y="463752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9GB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3427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04442" y="663059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6C664C-B2B6-4B2B-9542-4F4632141222}"/>
              </a:ext>
            </a:extLst>
          </p:cNvPr>
          <p:cNvSpPr/>
          <p:nvPr/>
        </p:nvSpPr>
        <p:spPr>
          <a:xfrm>
            <a:off x="2009882" y="324505"/>
            <a:ext cx="3828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Similarity Songs by Lyrics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09D698-AA87-44BA-B248-4BDD4DC46122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Extract words by song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9F31232-F0AC-4981-BD87-78EFB2605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263" y="2046453"/>
            <a:ext cx="6878010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723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04442" y="663059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6C664C-B2B6-4B2B-9542-4F4632141222}"/>
              </a:ext>
            </a:extLst>
          </p:cNvPr>
          <p:cNvSpPr/>
          <p:nvPr/>
        </p:nvSpPr>
        <p:spPr>
          <a:xfrm>
            <a:off x="2009882" y="324505"/>
            <a:ext cx="3828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Similarity Songs by Lyrics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09D698-AA87-44BA-B248-4BDD4DC46122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Extract words by song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03AAC8-4AB8-43B4-9AEF-319832351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078" y="2124837"/>
            <a:ext cx="5992061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25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04442" y="663059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6C664C-B2B6-4B2B-9542-4F4632141222}"/>
              </a:ext>
            </a:extLst>
          </p:cNvPr>
          <p:cNvSpPr/>
          <p:nvPr/>
        </p:nvSpPr>
        <p:spPr>
          <a:xfrm>
            <a:off x="2009882" y="324505"/>
            <a:ext cx="3828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Similarity Songs by Lyrics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09D698-AA87-44BA-B248-4BDD4DC46122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Convert to json format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D39D63-B11B-4EA8-A30C-A925311A1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477" y="1870644"/>
            <a:ext cx="7577251" cy="42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293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04442" y="663059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6C664C-B2B6-4B2B-9542-4F4632141222}"/>
              </a:ext>
            </a:extLst>
          </p:cNvPr>
          <p:cNvSpPr/>
          <p:nvPr/>
        </p:nvSpPr>
        <p:spPr>
          <a:xfrm>
            <a:off x="2009882" y="324505"/>
            <a:ext cx="3828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Similarity Songs by Lyrics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09D698-AA87-44BA-B248-4BDD4DC46122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Result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4F8F0E-244C-454B-95A3-E2121C5A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180" y="2046453"/>
            <a:ext cx="8735539" cy="338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396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30AA8-8608-4C2C-A91A-5299F6EE1F09}"/>
              </a:ext>
            </a:extLst>
          </p:cNvPr>
          <p:cNvSpPr/>
          <p:nvPr/>
        </p:nvSpPr>
        <p:spPr>
          <a:xfrm>
            <a:off x="2009882" y="324504"/>
            <a:ext cx="7598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image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모서리가 둥근 직사각형 11">
            <a:extLst>
              <a:ext uri="{FF2B5EF4-FFF2-40B4-BE49-F238E27FC236}">
                <a16:creationId xmlns:a16="http://schemas.microsoft.com/office/drawing/2014/main" id="{17F9B11B-AB53-4DED-BC31-B04432445677}"/>
              </a:ext>
            </a:extLst>
          </p:cNvPr>
          <p:cNvSpPr/>
          <p:nvPr/>
        </p:nvSpPr>
        <p:spPr>
          <a:xfrm>
            <a:off x="1754260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712C76-C0E0-4FAA-8B32-81BE13940240}"/>
              </a:ext>
            </a:extLst>
          </p:cNvPr>
          <p:cNvSpPr/>
          <p:nvPr/>
        </p:nvSpPr>
        <p:spPr>
          <a:xfrm>
            <a:off x="1905245" y="1329808"/>
            <a:ext cx="1028675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8C84E"/>
                </a:solidFill>
                <a:latin typeface="+mj-lt"/>
              </a:rPr>
              <a:t>Analysis </a:t>
            </a:r>
          </a:p>
          <a:p>
            <a:endParaRPr lang="en-US" altLang="ko-KR" sz="2400" b="1" dirty="0">
              <a:solidFill>
                <a:srgbClr val="28C84E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800" i="0" dirty="0">
                <a:effectLst/>
                <a:latin typeface="+mj-lt"/>
              </a:rPr>
              <a:t>Analysis base on RGB values</a:t>
            </a:r>
            <a:endParaRPr lang="en" altLang="x-none" sz="28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800" dirty="0">
                <a:latin typeface="+mj-lt"/>
              </a:rPr>
              <a:t>Analysis base on Saturation values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800" dirty="0">
                <a:latin typeface="+mj-lt"/>
              </a:rPr>
              <a:t>Analysis base on Dispersion values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800" dirty="0">
                <a:latin typeface="+mj-lt"/>
              </a:rPr>
              <a:t>Variation among Genre and Season</a:t>
            </a:r>
            <a:endParaRPr lang="ko-KR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43056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30AA8-8608-4C2C-A91A-5299F6EE1F09}"/>
              </a:ext>
            </a:extLst>
          </p:cNvPr>
          <p:cNvSpPr/>
          <p:nvPr/>
        </p:nvSpPr>
        <p:spPr>
          <a:xfrm>
            <a:off x="2009882" y="324504"/>
            <a:ext cx="7598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image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모서리가 둥근 직사각형 11">
            <a:extLst>
              <a:ext uri="{FF2B5EF4-FFF2-40B4-BE49-F238E27FC236}">
                <a16:creationId xmlns:a16="http://schemas.microsoft.com/office/drawing/2014/main" id="{17F9B11B-AB53-4DED-BC31-B04432445677}"/>
              </a:ext>
            </a:extLst>
          </p:cNvPr>
          <p:cNvSpPr/>
          <p:nvPr/>
        </p:nvSpPr>
        <p:spPr>
          <a:xfrm>
            <a:off x="1754260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712C76-C0E0-4FAA-8B32-81BE13940240}"/>
              </a:ext>
            </a:extLst>
          </p:cNvPr>
          <p:cNvSpPr/>
          <p:nvPr/>
        </p:nvSpPr>
        <p:spPr>
          <a:xfrm>
            <a:off x="1905245" y="1329808"/>
            <a:ext cx="1028675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8C84E"/>
                </a:solidFill>
                <a:latin typeface="+mj-lt"/>
              </a:rPr>
              <a:t>Analysis </a:t>
            </a:r>
          </a:p>
          <a:p>
            <a:endParaRPr lang="en-US" altLang="ko-KR" sz="2400" b="1" dirty="0">
              <a:solidFill>
                <a:srgbClr val="28C84E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2800" i="0" dirty="0">
                <a:effectLst/>
                <a:latin typeface="+mj-lt"/>
              </a:rPr>
              <a:t>1. Analysis base on RGB values</a:t>
            </a:r>
            <a:endParaRPr lang="en" altLang="x-none" sz="2800" dirty="0">
              <a:latin typeface="+mj-lt"/>
            </a:endParaRPr>
          </a:p>
        </p:txBody>
      </p:sp>
      <p:pic>
        <p:nvPicPr>
          <p:cNvPr id="1026" name="Picture 2" descr="RGB 색상 모델 | HiSoUR - 안녕하세요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31" y="3026874"/>
            <a:ext cx="3587369" cy="358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2310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30AA8-8608-4C2C-A91A-5299F6EE1F09}"/>
              </a:ext>
            </a:extLst>
          </p:cNvPr>
          <p:cNvSpPr/>
          <p:nvPr/>
        </p:nvSpPr>
        <p:spPr>
          <a:xfrm>
            <a:off x="2009882" y="324504"/>
            <a:ext cx="7598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image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모서리가 둥근 직사각형 11">
            <a:extLst>
              <a:ext uri="{FF2B5EF4-FFF2-40B4-BE49-F238E27FC236}">
                <a16:creationId xmlns:a16="http://schemas.microsoft.com/office/drawing/2014/main" id="{17F9B11B-AB53-4DED-BC31-B04432445677}"/>
              </a:ext>
            </a:extLst>
          </p:cNvPr>
          <p:cNvSpPr/>
          <p:nvPr/>
        </p:nvSpPr>
        <p:spPr>
          <a:xfrm>
            <a:off x="1754260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712C76-C0E0-4FAA-8B32-81BE13940240}"/>
              </a:ext>
            </a:extLst>
          </p:cNvPr>
          <p:cNvSpPr/>
          <p:nvPr/>
        </p:nvSpPr>
        <p:spPr>
          <a:xfrm>
            <a:off x="1905245" y="1329808"/>
            <a:ext cx="1028675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8C84E"/>
                </a:solidFill>
                <a:latin typeface="+mj-lt"/>
              </a:rPr>
              <a:t>Analysis </a:t>
            </a:r>
          </a:p>
          <a:p>
            <a:endParaRPr lang="en-US" altLang="ko-KR" sz="2400" b="1" dirty="0">
              <a:solidFill>
                <a:srgbClr val="28C84E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j-lt"/>
              </a:rPr>
              <a:t>2. Analysis base on Saturation values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82" y="3085367"/>
            <a:ext cx="3429762" cy="34297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37" y="3114564"/>
            <a:ext cx="3439697" cy="34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32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130AA8-8608-4C2C-A91A-5299F6EE1F09}"/>
              </a:ext>
            </a:extLst>
          </p:cNvPr>
          <p:cNvSpPr/>
          <p:nvPr/>
        </p:nvSpPr>
        <p:spPr>
          <a:xfrm>
            <a:off x="2009882" y="324504"/>
            <a:ext cx="7598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image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모서리가 둥근 직사각형 11">
            <a:extLst>
              <a:ext uri="{FF2B5EF4-FFF2-40B4-BE49-F238E27FC236}">
                <a16:creationId xmlns:a16="http://schemas.microsoft.com/office/drawing/2014/main" id="{17F9B11B-AB53-4DED-BC31-B04432445677}"/>
              </a:ext>
            </a:extLst>
          </p:cNvPr>
          <p:cNvSpPr/>
          <p:nvPr/>
        </p:nvSpPr>
        <p:spPr>
          <a:xfrm>
            <a:off x="1754260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712C76-C0E0-4FAA-8B32-81BE13940240}"/>
              </a:ext>
            </a:extLst>
          </p:cNvPr>
          <p:cNvSpPr/>
          <p:nvPr/>
        </p:nvSpPr>
        <p:spPr>
          <a:xfrm>
            <a:off x="1905245" y="1329808"/>
            <a:ext cx="1028675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8C84E"/>
                </a:solidFill>
                <a:latin typeface="+mj-lt"/>
              </a:rPr>
              <a:t>Analysis </a:t>
            </a:r>
          </a:p>
          <a:p>
            <a:endParaRPr lang="en-US" altLang="ko-KR" sz="2400" b="1" dirty="0">
              <a:solidFill>
                <a:srgbClr val="28C84E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+mj-lt"/>
              </a:rPr>
              <a:t>3. </a:t>
            </a:r>
            <a:r>
              <a:rPr lang="en-US" altLang="ko-KR" sz="2800" dirty="0"/>
              <a:t>Analysis base on Dispersion values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3125753"/>
            <a:ext cx="3401568" cy="34015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368" y="3125753"/>
            <a:ext cx="3401568" cy="34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241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505397" y="0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923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image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Read image file &amp; melon data</a:t>
            </a:r>
            <a:br>
              <a:rPr lang="en-US" altLang="ko-KR" sz="2500" b="1" dirty="0">
                <a:solidFill>
                  <a:srgbClr val="28C84E"/>
                </a:solidFill>
              </a:rPr>
            </a:br>
            <a:endParaRPr lang="en-US" altLang="ko-KR" sz="2500" b="1" dirty="0">
              <a:solidFill>
                <a:srgbClr val="28C84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82" y="1727497"/>
            <a:ext cx="7146310" cy="24449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882" y="4172429"/>
            <a:ext cx="7630668" cy="26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06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505397" y="0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923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image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Read image file &amp; melon data</a:t>
            </a:r>
            <a:br>
              <a:rPr lang="en-US" altLang="ko-KR" sz="2500" b="1" dirty="0">
                <a:solidFill>
                  <a:srgbClr val="28C84E"/>
                </a:solidFill>
              </a:rPr>
            </a:br>
            <a:endParaRPr lang="en-US" altLang="ko-KR" sz="2500" b="1" dirty="0">
              <a:solidFill>
                <a:srgbClr val="28C84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683" y="1849598"/>
            <a:ext cx="84010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53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52424" y="2561189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8614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Acquisition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F5476F8-79F3-0446-BFEB-F37CB46BCE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393862"/>
              </p:ext>
            </p:extLst>
          </p:nvPr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ED4AE46D-06F7-4EF4-A0ED-F62BC5323E56}"/>
              </a:ext>
            </a:extLst>
          </p:cNvPr>
          <p:cNvSpPr/>
          <p:nvPr/>
        </p:nvSpPr>
        <p:spPr>
          <a:xfrm>
            <a:off x="5556150" y="2658971"/>
            <a:ext cx="470662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No.1 Music Streaming Site In Korea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prstClr val="white">
                    <a:lumMod val="50000"/>
                  </a:prstClr>
                </a:solidFill>
              </a:rPr>
              <a:t>5.1 million users (02.2021)</a:t>
            </a:r>
          </a:p>
        </p:txBody>
      </p:sp>
      <p:pic>
        <p:nvPicPr>
          <p:cNvPr id="31" name="Picture 2" descr="https://chosunbiz-chosunbiz-prod.cdn.arcpublishing.com/resizer/pqqrNPTNpx2f3sk1jG8RwA6cx1Y=/464x0/smart/cloudfront-ap-northeast-1.images.arcpublishing.com/chosunbiz/DARIUESL6PIMHPMYHFHFLI4NA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842" y="2628538"/>
            <a:ext cx="3001108" cy="300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5B843B8B-EF82-4603-AA91-970E032E287C}"/>
              </a:ext>
            </a:extLst>
          </p:cNvPr>
          <p:cNvSpPr/>
          <p:nvPr/>
        </p:nvSpPr>
        <p:spPr>
          <a:xfrm>
            <a:off x="2065435" y="4988056"/>
            <a:ext cx="678779" cy="678779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8" name="연결선: 구부러짐 40">
            <a:extLst>
              <a:ext uri="{FF2B5EF4-FFF2-40B4-BE49-F238E27FC236}">
                <a16:creationId xmlns:a16="http://schemas.microsoft.com/office/drawing/2014/main" id="{0BC88FCB-2313-4077-87AD-3F94802A3AFE}"/>
              </a:ext>
            </a:extLst>
          </p:cNvPr>
          <p:cNvCxnSpPr>
            <a:cxnSpLocks/>
          </p:cNvCxnSpPr>
          <p:nvPr/>
        </p:nvCxnSpPr>
        <p:spPr>
          <a:xfrm flipV="1">
            <a:off x="2744214" y="3109094"/>
            <a:ext cx="2750340" cy="221835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2073382" y="2335459"/>
            <a:ext cx="457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D4AE46D-06F7-4EF4-A0ED-F62BC5323E56}"/>
              </a:ext>
            </a:extLst>
          </p:cNvPr>
          <p:cNvSpPr/>
          <p:nvPr/>
        </p:nvSpPr>
        <p:spPr>
          <a:xfrm>
            <a:off x="2004273" y="1192287"/>
            <a:ext cx="8592079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Why ‘MELON’?</a:t>
            </a:r>
            <a:endParaRPr lang="en-US" altLang="ko-KR" sz="2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D4AE46D-06F7-4EF4-A0ED-F62BC5323E56}"/>
              </a:ext>
            </a:extLst>
          </p:cNvPr>
          <p:cNvSpPr/>
          <p:nvPr/>
        </p:nvSpPr>
        <p:spPr>
          <a:xfrm>
            <a:off x="5556150" y="3645098"/>
            <a:ext cx="470662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‘Chart Finder’ function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prstClr val="white">
                    <a:lumMod val="50000"/>
                  </a:prstClr>
                </a:solidFill>
              </a:rPr>
              <a:t>Monthly Charts are arranged at a glance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322" y="4631225"/>
            <a:ext cx="2354368" cy="156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665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505397" y="0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923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image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Album data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147" y="1632393"/>
            <a:ext cx="3705319" cy="473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325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923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image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Dispersion function</a:t>
            </a:r>
            <a:br>
              <a:rPr lang="en-US" altLang="ko-KR" sz="2500" b="1" dirty="0">
                <a:solidFill>
                  <a:srgbClr val="28C84E"/>
                </a:solidFill>
              </a:rPr>
            </a:br>
            <a:endParaRPr lang="en-US" altLang="ko-KR" sz="2500" b="1" dirty="0">
              <a:solidFill>
                <a:srgbClr val="28C84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82" y="1706174"/>
            <a:ext cx="6183630" cy="47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642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923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image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2500" b="1" dirty="0">
                <a:solidFill>
                  <a:srgbClr val="28C84E"/>
                </a:solidFill>
              </a:rPr>
            </a:br>
            <a:endParaRPr lang="en-US" altLang="ko-KR" sz="2500" b="1" dirty="0">
              <a:solidFill>
                <a:srgbClr val="28C84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578" y="1416615"/>
            <a:ext cx="6037453" cy="54039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1751687" y="806589"/>
            <a:ext cx="833465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Saturated value function</a:t>
            </a:r>
            <a:br>
              <a:rPr lang="en-US" altLang="ko-KR" sz="2500" b="1" dirty="0">
                <a:solidFill>
                  <a:srgbClr val="28C84E"/>
                </a:solidFill>
              </a:rPr>
            </a:br>
            <a:endParaRPr lang="en-US" altLang="ko-KR" sz="2500" b="1" dirty="0">
              <a:solidFill>
                <a:srgbClr val="28C8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400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923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image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2500" b="1" dirty="0">
                <a:solidFill>
                  <a:srgbClr val="28C84E"/>
                </a:solidFill>
              </a:rPr>
            </a:br>
            <a:endParaRPr lang="en-US" altLang="ko-KR" sz="2500" b="1" dirty="0">
              <a:solidFill>
                <a:srgbClr val="28C84E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571" y="663059"/>
            <a:ext cx="7985285" cy="572554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4653383" y="493782"/>
            <a:ext cx="833465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Data to </a:t>
            </a:r>
            <a:r>
              <a:rPr lang="en-US" altLang="ko-KR" sz="2500" b="1" dirty="0" err="1">
                <a:solidFill>
                  <a:srgbClr val="28C84E"/>
                </a:solidFill>
              </a:rPr>
              <a:t>json</a:t>
            </a:r>
            <a:br>
              <a:rPr lang="en-US" altLang="ko-KR" sz="2500" b="1" dirty="0">
                <a:solidFill>
                  <a:srgbClr val="28C84E"/>
                </a:solidFill>
              </a:rPr>
            </a:br>
            <a:endParaRPr lang="en-US" altLang="ko-KR" sz="2500" b="1" dirty="0">
              <a:solidFill>
                <a:srgbClr val="28C8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3280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399" y="2966305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5001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Analysis of keyword by Genre, Year, Age, Season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BC632C-AB47-44C4-9565-5235522C36B0}"/>
              </a:ext>
            </a:extLst>
          </p:cNvPr>
          <p:cNvSpPr/>
          <p:nvPr/>
        </p:nvSpPr>
        <p:spPr>
          <a:xfrm>
            <a:off x="2009882" y="969334"/>
            <a:ext cx="833465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28C84E"/>
                </a:solidFill>
              </a:rPr>
              <a:t>Data restructure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A2B64AC-714A-9844-946F-21E148E9E619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82" y="2426970"/>
            <a:ext cx="7496175" cy="4076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882" y="1749035"/>
            <a:ext cx="97440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306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3109FD57-A3E1-4E2E-B8F6-5C51888F80F3}"/>
              </a:ext>
            </a:extLst>
          </p:cNvPr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7B491A-ACF7-47F9-B878-56EAC6667F75}"/>
              </a:ext>
            </a:extLst>
          </p:cNvPr>
          <p:cNvSpPr/>
          <p:nvPr/>
        </p:nvSpPr>
        <p:spPr>
          <a:xfrm>
            <a:off x="2009882" y="324505"/>
            <a:ext cx="3863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visualization of  image analysis result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434455FB-2523-460D-8218-75084E694AB7}"/>
              </a:ext>
            </a:extLst>
          </p:cNvPr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5366DE-6442-428F-81F4-6295010C7D14}"/>
              </a:ext>
            </a:extLst>
          </p:cNvPr>
          <p:cNvSpPr/>
          <p:nvPr/>
        </p:nvSpPr>
        <p:spPr>
          <a:xfrm>
            <a:off x="2009882" y="838888"/>
            <a:ext cx="833465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8C84E"/>
                </a:solidFill>
              </a:rPr>
              <a:t>Visualization of Result</a:t>
            </a:r>
          </a:p>
        </p:txBody>
      </p:sp>
      <p:sp>
        <p:nvSpPr>
          <p:cNvPr id="31" name="모서리가 둥근 직사각형 6">
            <a:extLst>
              <a:ext uri="{FF2B5EF4-FFF2-40B4-BE49-F238E27FC236}">
                <a16:creationId xmlns:a16="http://schemas.microsoft.com/office/drawing/2014/main" id="{A2869012-8319-4C6C-A72F-D7EBBABF1750}"/>
              </a:ext>
            </a:extLst>
          </p:cNvPr>
          <p:cNvSpPr/>
          <p:nvPr/>
        </p:nvSpPr>
        <p:spPr>
          <a:xfrm>
            <a:off x="300039" y="338258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F0B17A7-6A43-4CD3-A74A-E145A732BCA4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15" y="1707537"/>
            <a:ext cx="10375773" cy="38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665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3109FD57-A3E1-4E2E-B8F6-5C51888F80F3}"/>
              </a:ext>
            </a:extLst>
          </p:cNvPr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7B491A-ACF7-47F9-B878-56EAC6667F75}"/>
              </a:ext>
            </a:extLst>
          </p:cNvPr>
          <p:cNvSpPr/>
          <p:nvPr/>
        </p:nvSpPr>
        <p:spPr>
          <a:xfrm>
            <a:off x="2009882" y="324505"/>
            <a:ext cx="3863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visualization of  image analysis result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434455FB-2523-460D-8218-75084E694AB7}"/>
              </a:ext>
            </a:extLst>
          </p:cNvPr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5366DE-6442-428F-81F4-6295010C7D14}"/>
              </a:ext>
            </a:extLst>
          </p:cNvPr>
          <p:cNvSpPr/>
          <p:nvPr/>
        </p:nvSpPr>
        <p:spPr>
          <a:xfrm>
            <a:off x="2009882" y="838888"/>
            <a:ext cx="833465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8C84E"/>
                </a:solidFill>
              </a:rPr>
              <a:t>Visualization of Result</a:t>
            </a:r>
          </a:p>
        </p:txBody>
      </p:sp>
      <p:sp>
        <p:nvSpPr>
          <p:cNvPr id="31" name="모서리가 둥근 직사각형 6">
            <a:extLst>
              <a:ext uri="{FF2B5EF4-FFF2-40B4-BE49-F238E27FC236}">
                <a16:creationId xmlns:a16="http://schemas.microsoft.com/office/drawing/2014/main" id="{A2869012-8319-4C6C-A72F-D7EBBABF1750}"/>
              </a:ext>
            </a:extLst>
          </p:cNvPr>
          <p:cNvSpPr/>
          <p:nvPr/>
        </p:nvSpPr>
        <p:spPr>
          <a:xfrm>
            <a:off x="300039" y="338258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F0B17A7-6A43-4CD3-A74A-E145A732BCA4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22" y="1735120"/>
            <a:ext cx="8368693" cy="49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95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3109FD57-A3E1-4E2E-B8F6-5C51888F80F3}"/>
              </a:ext>
            </a:extLst>
          </p:cNvPr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7B491A-ACF7-47F9-B878-56EAC6667F75}"/>
              </a:ext>
            </a:extLst>
          </p:cNvPr>
          <p:cNvSpPr/>
          <p:nvPr/>
        </p:nvSpPr>
        <p:spPr>
          <a:xfrm>
            <a:off x="2009882" y="324505"/>
            <a:ext cx="3863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visualization of  image analysis result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434455FB-2523-460D-8218-75084E694AB7}"/>
              </a:ext>
            </a:extLst>
          </p:cNvPr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25" y="1906201"/>
            <a:ext cx="10987163" cy="375431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5366DE-6442-428F-81F4-6295010C7D14}"/>
              </a:ext>
            </a:extLst>
          </p:cNvPr>
          <p:cNvSpPr/>
          <p:nvPr/>
        </p:nvSpPr>
        <p:spPr>
          <a:xfrm>
            <a:off x="2009882" y="838888"/>
            <a:ext cx="833465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8C84E"/>
                </a:solidFill>
              </a:rPr>
              <a:t>Visualization of Result</a:t>
            </a:r>
          </a:p>
        </p:txBody>
      </p:sp>
      <p:sp>
        <p:nvSpPr>
          <p:cNvPr id="31" name="모서리가 둥근 직사각형 6">
            <a:extLst>
              <a:ext uri="{FF2B5EF4-FFF2-40B4-BE49-F238E27FC236}">
                <a16:creationId xmlns:a16="http://schemas.microsoft.com/office/drawing/2014/main" id="{A2869012-8319-4C6C-A72F-D7EBBABF1750}"/>
              </a:ext>
            </a:extLst>
          </p:cNvPr>
          <p:cNvSpPr/>
          <p:nvPr/>
        </p:nvSpPr>
        <p:spPr>
          <a:xfrm>
            <a:off x="300039" y="338258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F0B17A7-6A43-4CD3-A74A-E145A732BCA4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4600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3109FD57-A3E1-4E2E-B8F6-5C51888F80F3}"/>
              </a:ext>
            </a:extLst>
          </p:cNvPr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7B491A-ACF7-47F9-B878-56EAC6667F75}"/>
              </a:ext>
            </a:extLst>
          </p:cNvPr>
          <p:cNvSpPr/>
          <p:nvPr/>
        </p:nvSpPr>
        <p:spPr>
          <a:xfrm>
            <a:off x="2009882" y="324505"/>
            <a:ext cx="3863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visualization of  image analysis result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434455FB-2523-460D-8218-75084E694AB7}"/>
              </a:ext>
            </a:extLst>
          </p:cNvPr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5366DE-6442-428F-81F4-6295010C7D14}"/>
              </a:ext>
            </a:extLst>
          </p:cNvPr>
          <p:cNvSpPr/>
          <p:nvPr/>
        </p:nvSpPr>
        <p:spPr>
          <a:xfrm>
            <a:off x="2009882" y="838888"/>
            <a:ext cx="833465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8C84E"/>
                </a:solidFill>
              </a:rPr>
              <a:t>Visualization of Result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257" y="1828800"/>
            <a:ext cx="10735225" cy="4279392"/>
          </a:xfrm>
          <a:prstGeom prst="rect">
            <a:avLst/>
          </a:prstGeom>
        </p:spPr>
      </p:pic>
      <p:sp>
        <p:nvSpPr>
          <p:cNvPr id="31" name="모서리가 둥근 직사각형 6">
            <a:extLst>
              <a:ext uri="{FF2B5EF4-FFF2-40B4-BE49-F238E27FC236}">
                <a16:creationId xmlns:a16="http://schemas.microsoft.com/office/drawing/2014/main" id="{A2869012-8319-4C6C-A72F-D7EBBABF1750}"/>
              </a:ext>
            </a:extLst>
          </p:cNvPr>
          <p:cNvSpPr/>
          <p:nvPr/>
        </p:nvSpPr>
        <p:spPr>
          <a:xfrm>
            <a:off x="300039" y="338258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F0B17A7-6A43-4CD3-A74A-E145A732BCA4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4193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3109FD57-A3E1-4E2E-B8F6-5C51888F80F3}"/>
              </a:ext>
            </a:extLst>
          </p:cNvPr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7B491A-ACF7-47F9-B878-56EAC6667F75}"/>
              </a:ext>
            </a:extLst>
          </p:cNvPr>
          <p:cNvSpPr/>
          <p:nvPr/>
        </p:nvSpPr>
        <p:spPr>
          <a:xfrm>
            <a:off x="2009882" y="324505"/>
            <a:ext cx="3863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visualization of  image analysis result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434455FB-2523-460D-8218-75084E694AB7}"/>
              </a:ext>
            </a:extLst>
          </p:cNvPr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5366DE-6442-428F-81F4-6295010C7D14}"/>
              </a:ext>
            </a:extLst>
          </p:cNvPr>
          <p:cNvSpPr/>
          <p:nvPr/>
        </p:nvSpPr>
        <p:spPr>
          <a:xfrm>
            <a:off x="2009882" y="838888"/>
            <a:ext cx="833465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8C84E"/>
                </a:solidFill>
              </a:rPr>
              <a:t>Visualization of Result</a:t>
            </a:r>
          </a:p>
        </p:txBody>
      </p:sp>
      <p:sp>
        <p:nvSpPr>
          <p:cNvPr id="31" name="모서리가 둥근 직사각형 6">
            <a:extLst>
              <a:ext uri="{FF2B5EF4-FFF2-40B4-BE49-F238E27FC236}">
                <a16:creationId xmlns:a16="http://schemas.microsoft.com/office/drawing/2014/main" id="{A2869012-8319-4C6C-A72F-D7EBBABF1750}"/>
              </a:ext>
            </a:extLst>
          </p:cNvPr>
          <p:cNvSpPr/>
          <p:nvPr/>
        </p:nvSpPr>
        <p:spPr>
          <a:xfrm>
            <a:off x="300039" y="338258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F0B17A7-6A43-4CD3-A74A-E145A732BCA4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855" y="1821330"/>
            <a:ext cx="10570934" cy="417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47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52424" y="2561189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8614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Acquisition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F5476F8-79F3-0446-BFEB-F37CB46BCE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393862"/>
              </p:ext>
            </p:extLst>
          </p:nvPr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9" name="직선 연결선 38"/>
          <p:cNvCxnSpPr/>
          <p:nvPr/>
        </p:nvCxnSpPr>
        <p:spPr>
          <a:xfrm>
            <a:off x="2073382" y="2335459"/>
            <a:ext cx="457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D4AE46D-06F7-4EF4-A0ED-F62BC5323E56}"/>
              </a:ext>
            </a:extLst>
          </p:cNvPr>
          <p:cNvSpPr/>
          <p:nvPr/>
        </p:nvSpPr>
        <p:spPr>
          <a:xfrm>
            <a:off x="2004273" y="1192287"/>
            <a:ext cx="8592079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Collected Data from MELON</a:t>
            </a:r>
            <a:endParaRPr lang="en-US" altLang="ko-KR" sz="2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D4AE46D-06F7-4EF4-A0ED-F62BC5323E56}"/>
              </a:ext>
            </a:extLst>
          </p:cNvPr>
          <p:cNvSpPr/>
          <p:nvPr/>
        </p:nvSpPr>
        <p:spPr>
          <a:xfrm>
            <a:off x="7189436" y="4576978"/>
            <a:ext cx="47066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Year, Month, Rank, Title, Singer, Album, Album Image, Genre, Released Date, Number of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♥</a:t>
            </a:r>
            <a:endParaRPr lang="en-US" altLang="ko-KR" sz="15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56"/>
          <a:stretch/>
        </p:blipFill>
        <p:spPr>
          <a:xfrm>
            <a:off x="1904443" y="2658971"/>
            <a:ext cx="5105957" cy="3395335"/>
          </a:xfrm>
          <a:prstGeom prst="rect">
            <a:avLst/>
          </a:prstGeom>
        </p:spPr>
      </p:pic>
      <p:sp>
        <p:nvSpPr>
          <p:cNvPr id="15" name="액자 14"/>
          <p:cNvSpPr/>
          <p:nvPr/>
        </p:nvSpPr>
        <p:spPr>
          <a:xfrm>
            <a:off x="5935133" y="2883596"/>
            <a:ext cx="863600" cy="3355375"/>
          </a:xfrm>
          <a:prstGeom prst="frame">
            <a:avLst>
              <a:gd name="adj1" fmla="val 6618"/>
            </a:avLst>
          </a:prstGeom>
          <a:solidFill>
            <a:srgbClr val="27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/>
          <p:cNvSpPr/>
          <p:nvPr/>
        </p:nvSpPr>
        <p:spPr>
          <a:xfrm>
            <a:off x="1855884" y="2586492"/>
            <a:ext cx="751849" cy="322506"/>
          </a:xfrm>
          <a:prstGeom prst="frame">
            <a:avLst>
              <a:gd name="adj1" fmla="val 14494"/>
            </a:avLst>
          </a:prstGeom>
          <a:solidFill>
            <a:srgbClr val="27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/>
          <p:cNvSpPr/>
          <p:nvPr/>
        </p:nvSpPr>
        <p:spPr>
          <a:xfrm>
            <a:off x="1998369" y="2994457"/>
            <a:ext cx="3403363" cy="3124575"/>
          </a:xfrm>
          <a:prstGeom prst="frame">
            <a:avLst>
              <a:gd name="adj1" fmla="val 2032"/>
            </a:avLst>
          </a:prstGeom>
          <a:solidFill>
            <a:srgbClr val="27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24515"/>
          <a:stretch/>
        </p:blipFill>
        <p:spPr>
          <a:xfrm>
            <a:off x="7174808" y="2730784"/>
            <a:ext cx="4144054" cy="1661528"/>
          </a:xfrm>
          <a:prstGeom prst="rect">
            <a:avLst/>
          </a:prstGeom>
        </p:spPr>
      </p:pic>
      <p:sp>
        <p:nvSpPr>
          <p:cNvPr id="19" name="액자 18"/>
          <p:cNvSpPr/>
          <p:nvPr/>
        </p:nvSpPr>
        <p:spPr>
          <a:xfrm>
            <a:off x="8709752" y="3347816"/>
            <a:ext cx="1360655" cy="395035"/>
          </a:xfrm>
          <a:prstGeom prst="frame">
            <a:avLst>
              <a:gd name="adj1" fmla="val 12351"/>
            </a:avLst>
          </a:prstGeom>
          <a:solidFill>
            <a:srgbClr val="27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8211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5">
            <a:extLst>
              <a:ext uri="{FF2B5EF4-FFF2-40B4-BE49-F238E27FC236}">
                <a16:creationId xmlns:a16="http://schemas.microsoft.com/office/drawing/2014/main" id="{3109FD57-A3E1-4E2E-B8F6-5C51888F80F3}"/>
              </a:ext>
            </a:extLst>
          </p:cNvPr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7B491A-ACF7-47F9-B878-56EAC6667F75}"/>
              </a:ext>
            </a:extLst>
          </p:cNvPr>
          <p:cNvSpPr/>
          <p:nvPr/>
        </p:nvSpPr>
        <p:spPr>
          <a:xfrm>
            <a:off x="2009882" y="324505"/>
            <a:ext cx="3863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visualization of  image analysis result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모서리가 둥근 직사각형 11">
            <a:extLst>
              <a:ext uri="{FF2B5EF4-FFF2-40B4-BE49-F238E27FC236}">
                <a16:creationId xmlns:a16="http://schemas.microsoft.com/office/drawing/2014/main" id="{434455FB-2523-460D-8218-75084E694AB7}"/>
              </a:ext>
            </a:extLst>
          </p:cNvPr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5366DE-6442-428F-81F4-6295010C7D14}"/>
              </a:ext>
            </a:extLst>
          </p:cNvPr>
          <p:cNvSpPr/>
          <p:nvPr/>
        </p:nvSpPr>
        <p:spPr>
          <a:xfrm>
            <a:off x="2009882" y="838888"/>
            <a:ext cx="8334653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8C84E"/>
                </a:solidFill>
              </a:rPr>
              <a:t>Visualization of Result</a:t>
            </a:r>
          </a:p>
        </p:txBody>
      </p:sp>
      <p:sp>
        <p:nvSpPr>
          <p:cNvPr id="31" name="모서리가 둥근 직사각형 6">
            <a:extLst>
              <a:ext uri="{FF2B5EF4-FFF2-40B4-BE49-F238E27FC236}">
                <a16:creationId xmlns:a16="http://schemas.microsoft.com/office/drawing/2014/main" id="{A2869012-8319-4C6C-A72F-D7EBBABF1750}"/>
              </a:ext>
            </a:extLst>
          </p:cNvPr>
          <p:cNvSpPr/>
          <p:nvPr/>
        </p:nvSpPr>
        <p:spPr>
          <a:xfrm>
            <a:off x="300039" y="3382582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F0B17A7-6A43-4CD3-A74A-E145A732BCA4}"/>
              </a:ext>
            </a:extLst>
          </p:cNvPr>
          <p:cNvGraphicFramePr>
            <a:graphicFrameLocks noGrp="1"/>
          </p:cNvGraphicFramePr>
          <p:nvPr/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257" y="1679417"/>
            <a:ext cx="10286835" cy="40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076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77579" y="2092342"/>
            <a:ext cx="4236842" cy="17010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0" b="1" dirty="0">
                <a:solidFill>
                  <a:srgbClr val="27C84E"/>
                </a:solidFill>
              </a:rPr>
              <a:t>Q</a:t>
            </a:r>
            <a:r>
              <a:rPr lang="ko-KR" altLang="en-US" sz="8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0" b="1" dirty="0">
                <a:solidFill>
                  <a:srgbClr val="88DA58"/>
                </a:solidFill>
              </a:rPr>
              <a:t>&amp;</a:t>
            </a:r>
            <a:r>
              <a:rPr lang="ko-KR" altLang="en-US" sz="8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8000" b="1" dirty="0">
                <a:solidFill>
                  <a:srgbClr val="174A2D"/>
                </a:solidFill>
              </a:rPr>
              <a:t>A</a:t>
            </a:r>
            <a:endParaRPr lang="ko-KR" altLang="en-US" sz="8000" dirty="0">
              <a:solidFill>
                <a:srgbClr val="174A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802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8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52424" y="2561189"/>
            <a:ext cx="1138236" cy="238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rgbClr val="28C84E"/>
              </a:gs>
              <a:gs pos="84000">
                <a:srgbClr val="88D959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9882" y="324505"/>
            <a:ext cx="18614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Data Acquisition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57" y="847725"/>
            <a:ext cx="10230532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F5476F8-79F3-0446-BFEB-F37CB46BCE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393862"/>
              </p:ext>
            </p:extLst>
          </p:nvPr>
        </p:nvGraphicFramePr>
        <p:xfrm>
          <a:off x="352424" y="314325"/>
          <a:ext cx="1375808" cy="3814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8C84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▤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94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Project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Milestone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System Architecture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Acquisition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Data Analysis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Visualization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Q&amp;A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ED4AE46D-06F7-4EF4-A0ED-F62BC5323E56}"/>
              </a:ext>
            </a:extLst>
          </p:cNvPr>
          <p:cNvSpPr/>
          <p:nvPr/>
        </p:nvSpPr>
        <p:spPr>
          <a:xfrm>
            <a:off x="2016096" y="2790847"/>
            <a:ext cx="470662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Melon</a:t>
            </a:r>
            <a:endParaRPr lang="en-US" altLang="ko-KR" sz="1500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073382" y="2335459"/>
            <a:ext cx="4572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D4AE46D-06F7-4EF4-A0ED-F62BC5323E56}"/>
              </a:ext>
            </a:extLst>
          </p:cNvPr>
          <p:cNvSpPr/>
          <p:nvPr/>
        </p:nvSpPr>
        <p:spPr>
          <a:xfrm>
            <a:off x="2004273" y="1192287"/>
            <a:ext cx="859207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We also collected data from ‘Genie’..</a:t>
            </a:r>
            <a:endParaRPr lang="en-US" altLang="ko-KR" sz="25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D4AE46D-06F7-4EF4-A0ED-F62BC5323E56}"/>
              </a:ext>
            </a:extLst>
          </p:cNvPr>
          <p:cNvSpPr/>
          <p:nvPr/>
        </p:nvSpPr>
        <p:spPr>
          <a:xfrm>
            <a:off x="6722722" y="2790847"/>
            <a:ext cx="470662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Genie</a:t>
            </a:r>
            <a:endParaRPr lang="en-US" altLang="ko-KR" sz="15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080" y="3382064"/>
            <a:ext cx="4564832" cy="16817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057" y="3347566"/>
            <a:ext cx="3561692" cy="1750775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8500533" y="3748521"/>
            <a:ext cx="863600" cy="290079"/>
          </a:xfrm>
          <a:prstGeom prst="frame">
            <a:avLst/>
          </a:prstGeom>
          <a:solidFill>
            <a:srgbClr val="27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1742860" y="5416361"/>
            <a:ext cx="788351" cy="403319"/>
          </a:xfrm>
          <a:prstGeom prst="rightArrow">
            <a:avLst/>
          </a:prstGeom>
          <a:solidFill>
            <a:srgbClr val="27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4AE46D-06F7-4EF4-A0ED-F62BC5323E56}"/>
              </a:ext>
            </a:extLst>
          </p:cNvPr>
          <p:cNvSpPr/>
          <p:nvPr/>
        </p:nvSpPr>
        <p:spPr>
          <a:xfrm>
            <a:off x="2691034" y="5351613"/>
            <a:ext cx="263547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Type(Group or Solo)</a:t>
            </a:r>
            <a:endParaRPr lang="en-US" altLang="ko-KR" sz="15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6489534" y="5416361"/>
            <a:ext cx="788351" cy="403319"/>
          </a:xfrm>
          <a:prstGeom prst="rightArrow">
            <a:avLst/>
          </a:prstGeom>
          <a:solidFill>
            <a:srgbClr val="27C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4AE46D-06F7-4EF4-A0ED-F62BC5323E56}"/>
              </a:ext>
            </a:extLst>
          </p:cNvPr>
          <p:cNvSpPr/>
          <p:nvPr/>
        </p:nvSpPr>
        <p:spPr>
          <a:xfrm>
            <a:off x="7437708" y="5351613"/>
            <a:ext cx="37724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Gender(Male/Female/Mixed)</a:t>
            </a:r>
            <a:endParaRPr lang="en-US" altLang="ko-KR" sz="15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088653"/>
      </p:ext>
    </p:extLst>
  </p:cSld>
  <p:clrMapOvr>
    <a:masterClrMapping/>
  </p:clrMapOvr>
</p:sld>
</file>

<file path=ppt/theme/theme1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7235</Words>
  <Application>Microsoft Macintosh PowerPoint</Application>
  <PresentationFormat>와이드스크린</PresentationFormat>
  <Paragraphs>1411</Paragraphs>
  <Slides>81</Slides>
  <Notes>80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6" baseType="lpstr">
      <vt:lpstr>맑은 고딕</vt:lpstr>
      <vt:lpstr>Arial</vt:lpstr>
      <vt:lpstr>Cambria Math</vt:lpstr>
      <vt:lpstr>Noto Sans</vt:lpstr>
      <vt:lpstr>18_Office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Go Dakyung</cp:lastModifiedBy>
  <cp:revision>179</cp:revision>
  <dcterms:created xsi:type="dcterms:W3CDTF">2021-03-29T07:11:29Z</dcterms:created>
  <dcterms:modified xsi:type="dcterms:W3CDTF">2021-06-10T07:55:52Z</dcterms:modified>
</cp:coreProperties>
</file>